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 id="2147483813" r:id="rId5"/>
  </p:sldMasterIdLst>
  <p:notesMasterIdLst>
    <p:notesMasterId r:id="rId28"/>
  </p:notesMasterIdLst>
  <p:handoutMasterIdLst>
    <p:handoutMasterId r:id="rId29"/>
  </p:handoutMasterIdLst>
  <p:sldIdLst>
    <p:sldId id="258" r:id="rId6"/>
    <p:sldId id="280" r:id="rId7"/>
    <p:sldId id="322" r:id="rId8"/>
    <p:sldId id="261" r:id="rId9"/>
    <p:sldId id="262" r:id="rId10"/>
    <p:sldId id="349" r:id="rId11"/>
    <p:sldId id="350" r:id="rId12"/>
    <p:sldId id="300" r:id="rId13"/>
    <p:sldId id="299" r:id="rId14"/>
    <p:sldId id="347" r:id="rId15"/>
    <p:sldId id="306" r:id="rId16"/>
    <p:sldId id="378" r:id="rId17"/>
    <p:sldId id="310" r:id="rId18"/>
    <p:sldId id="285" r:id="rId19"/>
    <p:sldId id="308" r:id="rId20"/>
    <p:sldId id="344" r:id="rId21"/>
    <p:sldId id="289" r:id="rId22"/>
    <p:sldId id="332" r:id="rId23"/>
    <p:sldId id="307" r:id="rId24"/>
    <p:sldId id="304" r:id="rId25"/>
    <p:sldId id="379" r:id="rId26"/>
    <p:sldId id="279" r:id="rId27"/>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843" userDrawn="1">
          <p15:clr>
            <a:srgbClr val="547EBF"/>
          </p15:clr>
        </p15:guide>
        <p15:guide id="6" orient="horz" pos="4493" userDrawn="1">
          <p15:clr>
            <a:srgbClr val="547EBF"/>
          </p15:clr>
        </p15:guide>
        <p15:guide id="7" userDrawn="1">
          <p15:clr>
            <a:srgbClr val="547EBF"/>
          </p15:clr>
        </p15:guide>
        <p15:guide id="8" pos="9216" userDrawn="1">
          <p15:clr>
            <a:srgbClr val="547EBF"/>
          </p15:clr>
        </p15:guide>
        <p15:guide id="9" orient="horz" pos="2650"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cmAuthor id="2" name="Archana Ananthanarayan" initials="AA" lastIdx="2" clrIdx="1">
    <p:extLst>
      <p:ext uri="{19B8F6BF-5375-455C-9EA6-DF929625EA0E}">
        <p15:presenceInfo xmlns:p15="http://schemas.microsoft.com/office/powerpoint/2012/main" userId="S::arcanant@in.ibm.com::2adb1813-ae62-4b3f-bcca-a6b278b3329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B75"/>
    <a:srgbClr val="0530AD"/>
    <a:srgbClr val="054ADA"/>
    <a:srgbClr val="FFFFFF"/>
    <a:srgbClr val="FF9FC2"/>
    <a:srgbClr val="FFCFE0"/>
    <a:srgbClr val="ED528A"/>
    <a:srgbClr val="D0AFFF"/>
    <a:srgbClr val="924BFB"/>
    <a:srgbClr val="6EA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44" autoAdjust="0"/>
    <p:restoredTop sz="93817" autoAdjust="0"/>
  </p:normalViewPr>
  <p:slideViewPr>
    <p:cSldViewPr snapToObjects="1">
      <p:cViewPr varScale="1">
        <p:scale>
          <a:sx n="69" d="100"/>
          <a:sy n="69" d="100"/>
        </p:scale>
        <p:origin x="581" y="62"/>
      </p:cViewPr>
      <p:guideLst>
        <p:guide orient="horz" pos="2592"/>
        <p:guide pos="4608"/>
        <p:guide pos="6912"/>
        <p:guide pos="2304"/>
        <p:guide orient="horz" pos="1843"/>
        <p:guide orient="horz" pos="4493"/>
        <p:guide/>
        <p:guide pos="9216"/>
        <p:guide orient="horz" pos="2650"/>
        <p:guide orient="horz" pos="5184"/>
      </p:guideLst>
    </p:cSldViewPr>
  </p:slideViewPr>
  <p:notesTextViewPr>
    <p:cViewPr>
      <p:scale>
        <a:sx n="1" d="1"/>
        <a:sy n="1" d="1"/>
      </p:scale>
      <p:origin x="0" y="0"/>
    </p:cViewPr>
  </p:notesTextViewPr>
  <p:sorterViewPr>
    <p:cViewPr>
      <p:scale>
        <a:sx n="68" d="100"/>
        <a:sy n="68" d="100"/>
      </p:scale>
      <p:origin x="0" y="0"/>
    </p:cViewPr>
  </p:sorterViewPr>
  <p:notesViewPr>
    <p:cSldViewPr snapToObjects="1">
      <p:cViewPr varScale="1">
        <p:scale>
          <a:sx n="67" d="100"/>
          <a:sy n="67" d="100"/>
        </p:scale>
        <p:origin x="2376" y="84"/>
      </p:cViewPr>
      <p:guideLst/>
    </p:cSldViewPr>
  </p:notesViewPr>
  <p:gridSpacing cx="45720" cy="4572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01T16:45:59.240" idx="1">
    <p:pos x="8714" y="2425"/>
    <p:text>Third bullet not clear. Needs to be rephrased.</p:text>
    <p:extLst>
      <p:ext uri="{C676402C-5697-4E1C-873F-D02D1690AC5C}">
        <p15:threadingInfo xmlns:p15="http://schemas.microsoft.com/office/powerpoint/2012/main" timeZoneBias="-330"/>
      </p:ext>
    </p:extLst>
  </p:cm>
  <p:cm authorId="2" dt="2020-06-01T16:46:52.966" idx="2">
    <p:pos x="8740" y="3608"/>
    <p:text>Can we have a lead-in sentence here to have a clear definition</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8/7/2020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dirty="0"/>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8/7/2020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06630418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15237292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999413-0FC5-430F-BF04-531ECEBCFF4E}"/>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468104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5515386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870240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170420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407813616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877558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60566711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50753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14114980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4474070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14308325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5719467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8364066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32988288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8917094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extLst>
      <p:ext uri="{BB962C8B-B14F-4D97-AF65-F5344CB8AC3E}">
        <p14:creationId xmlns:p14="http://schemas.microsoft.com/office/powerpoint/2010/main" val="69878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2">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dirty="0"/>
              <a:t>Contents</a:t>
            </a:r>
          </a:p>
        </p:txBody>
      </p:sp>
      <p:sp>
        <p:nvSpPr>
          <p:cNvPr id="12" name="Content Placeholder 2"/>
          <p:cNvSpPr>
            <a:spLocks noGrp="1"/>
          </p:cNvSpPr>
          <p:nvPr>
            <p:ph idx="4294967295"/>
          </p:nvPr>
        </p:nvSpPr>
        <p:spPr>
          <a:xfrm>
            <a:off x="457200" y="2057400"/>
            <a:ext cx="6583680" cy="5257800"/>
          </a:xfrm>
        </p:spPr>
        <p:txBody>
          <a:bodyPr tIns="0"/>
          <a:lstStyle/>
          <a:p>
            <a:pPr marL="5945188" indent="-5943600" algn="just">
              <a:spcBef>
                <a:spcPts val="0"/>
              </a:spcBef>
            </a:pPr>
            <a:r>
              <a:rPr lang="en-US" b="1" dirty="0"/>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b="1" dirty="0"/>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b="1" dirty="0"/>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indent="-5943600" algn="just">
              <a:spcBef>
                <a:spcPts val="0"/>
              </a:spcBef>
            </a:pPr>
            <a:r>
              <a:rPr lang="en-US" b="1" dirty="0"/>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b="1" dirty="0"/>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3">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dirty="0"/>
              <a:t>Contents</a:t>
            </a:r>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One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r>
              <a:rPr lang="en-US" dirty="0"/>
              <a:t>Section Four	00</a:t>
            </a:r>
          </a:p>
          <a:p>
            <a:pPr marL="5945188" indent="-5943600" algn="just">
              <a:spcBef>
                <a:spcPts val="0"/>
              </a:spcBef>
            </a:pPr>
            <a:endParaRPr lang="en-US" dirty="0"/>
          </a:p>
          <a:p>
            <a:pPr marL="5945188" indent="-5943600" algn="just">
              <a:spcBef>
                <a:spcPts val="0"/>
              </a:spcBef>
            </a:pPr>
            <a:r>
              <a:rPr lang="en-US" dirty="0">
                <a:solidFill>
                  <a:schemeClr val="accent2"/>
                </a:solidFill>
              </a:rPr>
              <a:t>Part Two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r>
              <a:rPr lang="en-US" dirty="0">
                <a:solidFill>
                  <a:schemeClr val="accent2"/>
                </a:solidFill>
              </a:rPr>
              <a:t>Part Three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indent="-5943600" algn="just">
              <a:spcBef>
                <a:spcPts val="0"/>
              </a:spcBef>
            </a:pPr>
            <a:r>
              <a:rPr lang="en-US" dirty="0">
                <a:solidFill>
                  <a:schemeClr val="accent2"/>
                </a:solidFill>
              </a:rPr>
              <a:t>Part Four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r>
              <a:rPr lang="en-US" dirty="0"/>
              <a:t>Section Three	00</a:t>
            </a:r>
          </a:p>
          <a:p>
            <a:pPr marL="5945188" indent="-5943600" algn="just">
              <a:spcBef>
                <a:spcPts val="0"/>
              </a:spcBef>
            </a:pPr>
            <a:endParaRPr lang="en-US" dirty="0"/>
          </a:p>
          <a:p>
            <a:pPr marL="5945188" indent="-5943600" algn="just">
              <a:spcBef>
                <a:spcPts val="0"/>
              </a:spcBef>
            </a:pPr>
            <a:r>
              <a:rPr lang="en-US" dirty="0">
                <a:solidFill>
                  <a:schemeClr val="accent2"/>
                </a:solidFill>
              </a:rPr>
              <a:t>Appendix	00</a:t>
            </a:r>
          </a:p>
          <a:p>
            <a:pPr marL="5945188" indent="-5943600" algn="just">
              <a:spcBef>
                <a:spcPts val="0"/>
              </a:spcBef>
            </a:pPr>
            <a:r>
              <a:rPr lang="en-US" dirty="0"/>
              <a:t>Section One	00</a:t>
            </a:r>
          </a:p>
          <a:p>
            <a:pPr marL="5945188" indent="-5943600" algn="just">
              <a:spcBef>
                <a:spcPts val="0"/>
              </a:spcBef>
            </a:pPr>
            <a:r>
              <a:rPr lang="en-US" dirty="0"/>
              <a:t>Section Two	00</a:t>
            </a:r>
          </a:p>
          <a:p>
            <a:pPr marL="5945188" indent="-5943600" algn="just">
              <a:spcBef>
                <a:spcPts val="0"/>
              </a:spcBef>
            </a:pPr>
            <a:endParaRPr lang="en-US" dirty="0"/>
          </a:p>
          <a:p>
            <a:pPr marL="5945188" indent="-5943600" algn="just">
              <a:spcBef>
                <a:spcPts val="0"/>
              </a:spcBef>
            </a:pP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Placeholder 4">
            <a:extLst>
              <a:ext uri="{FF2B5EF4-FFF2-40B4-BE49-F238E27FC236}">
                <a16:creationId xmlns:a16="http://schemas.microsoft.com/office/drawing/2014/main" id="{8FAEA4C7-4385-4683-980C-E6450E8FA01F}"/>
              </a:ext>
            </a:extLst>
          </p:cNvPr>
          <p:cNvPicPr>
            <a:picLocks noChangeAspect="1"/>
          </p:cNvPicPr>
          <p:nvPr userDrawn="1"/>
        </p:nvPicPr>
        <p:blipFill>
          <a:blip r:embed="rId3"/>
          <a:srcRect l="20391" r="20391"/>
          <a:stretch>
            <a:fillRect/>
          </a:stretch>
        </p:blipFill>
        <p:spPr>
          <a:xfrm>
            <a:off x="7315200" y="0"/>
            <a:ext cx="7315200" cy="8229600"/>
          </a:xfrm>
          <a:prstGeom prst="rect">
            <a:avLst/>
          </a:prstGeom>
        </p:spPr>
      </p:pic>
    </p:spTree>
    <p:extLst>
      <p:ext uri="{BB962C8B-B14F-4D97-AF65-F5344CB8AC3E}">
        <p14:creationId xmlns:p14="http://schemas.microsoft.com/office/powerpoint/2010/main" val="42861884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1" name="Picture Placeholder 6">
            <a:extLst>
              <a:ext uri="{FF2B5EF4-FFF2-40B4-BE49-F238E27FC236}">
                <a16:creationId xmlns:a16="http://schemas.microsoft.com/office/drawing/2014/main" id="{FB38B704-03D9-4A5D-935E-35235B0984B1}"/>
              </a:ext>
            </a:extLst>
          </p:cNvPr>
          <p:cNvPicPr>
            <a:picLocks noChangeAspect="1"/>
          </p:cNvPicPr>
          <p:nvPr userDrawn="1"/>
        </p:nvPicPr>
        <p:blipFill>
          <a:blip r:embed="rId3"/>
          <a:srcRect l="20381" r="20381"/>
          <a:stretch>
            <a:fillRect/>
          </a:stretch>
        </p:blipFill>
        <p:spPr>
          <a:xfrm>
            <a:off x="7319356" y="0"/>
            <a:ext cx="7315200" cy="8229600"/>
          </a:xfrm>
          <a:prstGeom prst="rect">
            <a:avLst/>
          </a:prstGeom>
        </p:spPr>
      </p:pic>
    </p:spTree>
    <p:extLst>
      <p:ext uri="{BB962C8B-B14F-4D97-AF65-F5344CB8AC3E}">
        <p14:creationId xmlns:p14="http://schemas.microsoft.com/office/powerpoint/2010/main" val="142574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3" name="Picture Placeholder 17">
            <a:extLst>
              <a:ext uri="{FF2B5EF4-FFF2-40B4-BE49-F238E27FC236}">
                <a16:creationId xmlns:a16="http://schemas.microsoft.com/office/drawing/2014/main" id="{453C1FD1-2ECD-4465-A8A2-9373E1F0C0A1}"/>
              </a:ext>
            </a:extLst>
          </p:cNvPr>
          <p:cNvPicPr>
            <a:picLocks noChangeAspect="1"/>
          </p:cNvPicPr>
          <p:nvPr userDrawn="1"/>
        </p:nvPicPr>
        <p:blipFill>
          <a:blip r:embed="rId3"/>
          <a:srcRect l="24960" r="24960"/>
          <a:stretch>
            <a:fillRect/>
          </a:stretch>
        </p:blipFill>
        <p:spPr>
          <a:xfrm>
            <a:off x="7315200" y="0"/>
            <a:ext cx="7315200" cy="8229600"/>
          </a:xfrm>
          <a:prstGeom prst="rect">
            <a:avLst/>
          </a:prstGeom>
        </p:spPr>
      </p:pic>
    </p:spTree>
    <p:extLst>
      <p:ext uri="{BB962C8B-B14F-4D97-AF65-F5344CB8AC3E}">
        <p14:creationId xmlns:p14="http://schemas.microsoft.com/office/powerpoint/2010/main" val="2224049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2020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endParaRPr lang="en-US" dirty="0"/>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dirty="0"/>
              <a:t>Click to edit Master title style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Define Microservices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pic>
        <p:nvPicPr>
          <p:cNvPr id="9" name="Picture 28" descr="intro">
            <a:extLst>
              <a:ext uri="{FF2B5EF4-FFF2-40B4-BE49-F238E27FC236}">
                <a16:creationId xmlns:a16="http://schemas.microsoft.com/office/drawing/2014/main" id="{2F5479F8-80DE-45B3-A6AC-5939B071BA92}"/>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rcRect t="3211"/>
          <a:stretch/>
        </p:blipFill>
        <p:spPr bwMode="auto">
          <a:xfrm>
            <a:off x="-12700" y="0"/>
            <a:ext cx="36703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782215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2-7_Title and Content">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9F02AE4F-ACDF-49FB-A346-3F468E450C8E}"/>
              </a:ext>
            </a:extLst>
          </p:cNvPr>
          <p:cNvPicPr>
            <a:picLocks noChangeAspect="1" noChangeArrowheads="1"/>
          </p:cNvPicPr>
          <p:nvPr userDrawn="1"/>
        </p:nvPicPr>
        <p:blipFill rotWithShape="1">
          <a:blip r:embed="rId2"/>
          <a:srcRect l="4861" r="27778"/>
          <a:stretch/>
        </p:blipFill>
        <p:spPr bwMode="auto">
          <a:xfrm>
            <a:off x="-17780" y="0"/>
            <a:ext cx="3695700" cy="8229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20000"/>
                    <a:lumOff val="8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104017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D001AD-E778-43D4-9696-D084D7BE194A}"/>
              </a:ext>
            </a:extLst>
          </p:cNvPr>
          <p:cNvPicPr>
            <a:picLocks noChangeAspect="1"/>
          </p:cNvPicPr>
          <p:nvPr userDrawn="1"/>
        </p:nvPicPr>
        <p:blipFill rotWithShape="1">
          <a:blip r:embed="rId2"/>
          <a:srcRect l="40305"/>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4366815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D2DCE1B-BE9E-48D5-9A2D-5CCC61F8334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91007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DE7129-A45D-4310-A888-BC6AAA506CFF}"/>
              </a:ext>
            </a:extLst>
          </p:cNvPr>
          <p:cNvPicPr>
            <a:picLocks noChangeAspect="1"/>
          </p:cNvPicPr>
          <p:nvPr userDrawn="1"/>
        </p:nvPicPr>
        <p:blipFill rotWithShape="1">
          <a:blip r:embed="rId2"/>
          <a:srcRect r="33333"/>
          <a:stretch/>
        </p:blipFill>
        <p:spPr>
          <a:xfrm>
            <a:off x="0" y="3563"/>
            <a:ext cx="365760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528198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_2-7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773ED0-8306-4D2B-8768-F00D621039E2}"/>
              </a:ext>
            </a:extLst>
          </p:cNvPr>
          <p:cNvPicPr>
            <a:picLocks noChangeAspect="1"/>
          </p:cNvPicPr>
          <p:nvPr userDrawn="1"/>
        </p:nvPicPr>
        <p:blipFill rotWithShape="1">
          <a:blip r:embed="rId2"/>
          <a:srcRect l="24098" r="46079"/>
          <a:stretch/>
        </p:blipFill>
        <p:spPr>
          <a:xfrm>
            <a:off x="0" y="0"/>
            <a:ext cx="3677920"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40512709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_2-7_Title and Conten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67C15EF-2633-4BF6-B329-28CD36862E1A}"/>
              </a:ext>
            </a:extLst>
          </p:cNvPr>
          <p:cNvGrpSpPr/>
          <p:nvPr userDrawn="1"/>
        </p:nvGrpSpPr>
        <p:grpSpPr>
          <a:xfrm>
            <a:off x="0" y="-12700"/>
            <a:ext cx="3670300" cy="8242300"/>
            <a:chOff x="0" y="-12700"/>
            <a:chExt cx="3670300" cy="8242300"/>
          </a:xfrm>
        </p:grpSpPr>
        <p:sp>
          <p:nvSpPr>
            <p:cNvPr id="11" name="Rectangle 10">
              <a:extLst>
                <a:ext uri="{FF2B5EF4-FFF2-40B4-BE49-F238E27FC236}">
                  <a16:creationId xmlns:a16="http://schemas.microsoft.com/office/drawing/2014/main" id="{12EA07CE-F20F-4263-B10A-0E73B1B00DF2}"/>
                </a:ext>
              </a:extLst>
            </p:cNvPr>
            <p:cNvSpPr/>
            <p:nvPr/>
          </p:nvSpPr>
          <p:spPr>
            <a:xfrm>
              <a:off x="0" y="-12700"/>
              <a:ext cx="3670300" cy="1627632"/>
            </a:xfrm>
            <a:prstGeom prst="rect">
              <a:avLst/>
            </a:prstGeom>
            <a:solidFill>
              <a:srgbClr val="0F111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14" name="Picture 13">
              <a:extLst>
                <a:ext uri="{FF2B5EF4-FFF2-40B4-BE49-F238E27FC236}">
                  <a16:creationId xmlns:a16="http://schemas.microsoft.com/office/drawing/2014/main" id="{85B1F6E2-3850-45DB-A739-319BE1C94E5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19267" r="25842"/>
            <a:stretch/>
          </p:blipFill>
          <p:spPr>
            <a:xfrm>
              <a:off x="0" y="685800"/>
              <a:ext cx="3670300" cy="7543800"/>
            </a:xfrm>
            <a:prstGeom prst="rect">
              <a:avLst/>
            </a:prstGeom>
          </p:spPr>
        </p:pic>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625930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2-7_Title and Content">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53148C9-0BF1-45E4-AF88-C39B9DEAA1D6}"/>
              </a:ext>
            </a:extLst>
          </p:cNvPr>
          <p:cNvGrpSpPr/>
          <p:nvPr userDrawn="1"/>
        </p:nvGrpSpPr>
        <p:grpSpPr>
          <a:xfrm>
            <a:off x="0" y="0"/>
            <a:ext cx="3670300" cy="8255000"/>
            <a:chOff x="0" y="0"/>
            <a:chExt cx="3670300" cy="8255000"/>
          </a:xfrm>
        </p:grpSpPr>
        <p:pic>
          <p:nvPicPr>
            <p:cNvPr id="16" name="Picture 15">
              <a:extLst>
                <a:ext uri="{FF2B5EF4-FFF2-40B4-BE49-F238E27FC236}">
                  <a16:creationId xmlns:a16="http://schemas.microsoft.com/office/drawing/2014/main" id="{5E1D5A39-48CD-4FF0-88EE-389B805C0359}"/>
                </a:ext>
              </a:extLst>
            </p:cNvPr>
            <p:cNvPicPr>
              <a:picLocks noChangeAspect="1"/>
            </p:cNvPicPr>
            <p:nvPr/>
          </p:nvPicPr>
          <p:blipFill rotWithShape="1">
            <a:blip r:embed="rId2"/>
            <a:srcRect l="29685" r="29836"/>
            <a:stretch/>
          </p:blipFill>
          <p:spPr>
            <a:xfrm>
              <a:off x="0" y="2219960"/>
              <a:ext cx="3670300" cy="6035040"/>
            </a:xfrm>
            <a:prstGeom prst="rect">
              <a:avLst/>
            </a:prstGeom>
          </p:spPr>
        </p:pic>
        <p:sp>
          <p:nvSpPr>
            <p:cNvPr id="17" name="Rectangle 16">
              <a:extLst>
                <a:ext uri="{FF2B5EF4-FFF2-40B4-BE49-F238E27FC236}">
                  <a16:creationId xmlns:a16="http://schemas.microsoft.com/office/drawing/2014/main" id="{503E00E7-FA40-4CF7-BFBE-E853659D4C68}"/>
                </a:ext>
              </a:extLst>
            </p:cNvPr>
            <p:cNvSpPr/>
            <p:nvPr/>
          </p:nvSpPr>
          <p:spPr>
            <a:xfrm>
              <a:off x="0" y="0"/>
              <a:ext cx="3670300" cy="2651760"/>
            </a:xfrm>
            <a:prstGeom prst="rect">
              <a:avLst/>
            </a:prstGeom>
            <a:solidFill>
              <a:srgbClr val="6FB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grpSp>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4041889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2-7_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7B238DF-2EBA-46E8-A55B-34A79E184722}"/>
              </a:ext>
            </a:extLst>
          </p:cNvPr>
          <p:cNvPicPr>
            <a:picLocks noChangeAspect="1"/>
          </p:cNvPicPr>
          <p:nvPr userDrawn="1"/>
        </p:nvPicPr>
        <p:blipFill rotWithShape="1">
          <a:blip r:embed="rId2"/>
          <a:srcRect l="62766" r="7747"/>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8420418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1_2-7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F941F0-6121-4C66-92E9-4A770A280E3B}"/>
              </a:ext>
            </a:extLst>
          </p:cNvPr>
          <p:cNvPicPr>
            <a:picLocks noChangeAspect="1"/>
          </p:cNvPicPr>
          <p:nvPr userDrawn="1"/>
        </p:nvPicPr>
        <p:blipFill rotWithShape="1">
          <a:blip r:embed="rId2"/>
          <a:srcRect r="45376"/>
          <a:stretch/>
        </p:blipFill>
        <p:spPr>
          <a:xfrm>
            <a:off x="0" y="0"/>
            <a:ext cx="3639967" cy="8229600"/>
          </a:xfrm>
          <a:prstGeom prst="rect">
            <a:avLst/>
          </a:prstGeom>
        </p:spPr>
      </p:pic>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2"/>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39404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ver_large typ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EB76A83-5DD3-428B-8EB8-A972605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97736" y="3019405"/>
            <a:ext cx="5086288" cy="3333790"/>
          </a:xfrm>
          <a:prstGeom prst="rect">
            <a:avLst/>
          </a:prstGeom>
        </p:spPr>
      </p:pic>
    </p:spTree>
    <p:extLst>
      <p:ext uri="{BB962C8B-B14F-4D97-AF65-F5344CB8AC3E}">
        <p14:creationId xmlns:p14="http://schemas.microsoft.com/office/powerpoint/2010/main" val="11610733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2020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endParaRPr lang="en-US" dirty="0"/>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dirty="0"/>
              <a:t>Click to edit Master title style</a:t>
            </a:r>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32464991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2A5B3F-D89D-4060-9AC0-9B7DE76931E4}"/>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endParaRPr lang="en-US" dirty="0"/>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6842B51-C90E-4F88-B12E-0F10B3D61DD5}"/>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DBF5958-A570-4484-97E0-9C3E7F540B03}"/>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AF0F75B-FA89-467C-B4A8-A613B5ADCD39}"/>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681857-A5EF-433B-B523-9A2A9C61493B}"/>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dirty="0"/>
              <a:t>Click to edit Master title style</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dirty="0"/>
              <a:t>Click to edit Master title style</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FAEA587-E8FA-4A5F-8AF2-BD4F2675D5CF}"/>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871662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5800B46-D754-43F0-B87F-7862091130AA}"/>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4514255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59F452E-E69B-44DC-8E10-3226DB55EC76}"/>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1583825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8340331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30958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98B3EC-8644-44A4-8528-21447A3C5EB1}"/>
              </a:ext>
            </a:extLst>
          </p:cNvPr>
          <p:cNvSpPr/>
          <p:nvPr userDrawn="1"/>
        </p:nvSpPr>
        <p:spPr>
          <a:xfrm flipV="1">
            <a:off x="0" y="0"/>
            <a:ext cx="14630400" cy="1463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9939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theme" Target="../theme/theme2.xml"/><Relationship Id="rId8"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image" Target="../media/image3.png"/><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theme" Target="../theme/theme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image" Target="../media/image2.png"/><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image" Target="../media/image3.png"/><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theme" Target="../theme/theme5.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812" r:id="rId5"/>
    <p:sldLayoutId id="2147483681" r:id="rId6"/>
    <p:sldLayoutId id="2147483684" r:id="rId7"/>
    <p:sldLayoutId id="2147483767" r:id="rId8"/>
    <p:sldLayoutId id="2147483731" r:id="rId9"/>
    <p:sldLayoutId id="2147483757" r:id="rId10"/>
    <p:sldLayoutId id="2147483768" r:id="rId11"/>
    <p:sldLayoutId id="2147483758" r:id="rId12"/>
    <p:sldLayoutId id="2147483669" r:id="rId13"/>
    <p:sldLayoutId id="2147483769" r:id="rId14"/>
    <p:sldLayoutId id="2147483773" r:id="rId15"/>
    <p:sldLayoutId id="2147483771" r:id="rId16"/>
    <p:sldLayoutId id="2147483772" r:id="rId17"/>
    <p:sldLayoutId id="2147483802" r:id="rId18"/>
    <p:sldLayoutId id="2147483808" r:id="rId19"/>
    <p:sldLayoutId id="2147483809" r:id="rId20"/>
    <p:sldLayoutId id="2147483774" r:id="rId21"/>
    <p:sldLayoutId id="2147483730" r:id="rId22"/>
    <p:sldLayoutId id="2147483770" r:id="rId23"/>
    <p:sldLayoutId id="2147483752" r:id="rId24"/>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2020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99" r:id="rId14"/>
    <p:sldLayoutId id="2147483800" r:id="rId15"/>
    <p:sldLayoutId id="2147483801" r:id="rId16"/>
    <p:sldLayoutId id="2147483803" r:id="rId17"/>
    <p:sldLayoutId id="2147483804" r:id="rId18"/>
    <p:sldLayoutId id="2147483805" r:id="rId19"/>
    <p:sldLayoutId id="2147483806" r:id="rId20"/>
    <p:sldLayoutId id="2147483807" r:id="rId21"/>
    <p:sldLayoutId id="2147483810" r:id="rId22"/>
    <p:sldLayoutId id="2147483811" r:id="rId23"/>
    <p:sldLayoutId id="2147483760" r:id="rId24"/>
    <p:sldLayoutId id="2147483687" r:id="rId25"/>
    <p:sldLayoutId id="2147483685" r:id="rId26"/>
    <p:sldLayoutId id="2147483783" r:id="rId27"/>
    <p:sldLayoutId id="2147483784" r:id="rId28"/>
    <p:sldLayoutId id="2147483785" r:id="rId29"/>
    <p:sldLayoutId id="2147483792" r:id="rId30"/>
    <p:sldLayoutId id="2147483798" r:id="rId31"/>
    <p:sldLayoutId id="2147483793" r:id="rId32"/>
    <p:sldLayoutId id="2147483794" r:id="rId33"/>
    <p:sldLayoutId id="2147483851" r:id="rId34"/>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2020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2020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7 August 2020</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481058869"/>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67.xml"/><Relationship Id="rId4" Type="http://schemas.openxmlformats.org/officeDocument/2006/relationships/image" Target="../media/image31.emf"/></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67.xml"/><Relationship Id="rId5" Type="http://schemas.openxmlformats.org/officeDocument/2006/relationships/image" Target="../media/image36.emf"/><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7.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7.xml"/><Relationship Id="rId4"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965782D0-6FE8-49E8-87D6-0D3EFE775305}"/>
              </a:ext>
            </a:extLst>
          </p:cNvPr>
          <p:cNvPicPr>
            <a:picLocks noGrp="1" noChangeAspect="1"/>
          </p:cNvPicPr>
          <p:nvPr>
            <p:ph type="pic" sz="quarter" idx="10"/>
          </p:nvPr>
        </p:nvPicPr>
        <p:blipFill rotWithShape="1">
          <a:blip r:embed="rId2">
            <a:alphaModFix amt="50000"/>
          </a:blip>
          <a:srcRect t="12500" b="30834"/>
          <a:stretch/>
        </p:blipFill>
        <p:spPr>
          <a:xfrm>
            <a:off x="0" y="2011680"/>
            <a:ext cx="14630400" cy="6217920"/>
          </a:xfrm>
        </p:spPr>
      </p:pic>
      <p:sp>
        <p:nvSpPr>
          <p:cNvPr id="3" name="Title 2"/>
          <p:cNvSpPr>
            <a:spLocks noGrp="1"/>
          </p:cNvSpPr>
          <p:nvPr>
            <p:ph type="title"/>
          </p:nvPr>
        </p:nvSpPr>
        <p:spPr>
          <a:xfrm>
            <a:off x="4114800" y="411480"/>
            <a:ext cx="10515600" cy="3383280"/>
          </a:xfrm>
        </p:spPr>
        <p:txBody>
          <a:bodyPr/>
          <a:lstStyle/>
          <a:p>
            <a:r>
              <a:rPr lang="en-US" dirty="0">
                <a:latin typeface="IBM Plex Sans" charset="0"/>
                <a:ea typeface="IBM Plex Sans" charset="0"/>
                <a:cs typeface="IBM Plex Sans" charset="0"/>
              </a:rPr>
              <a:t>How did We Come to Microservices?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History and Driving Forces</a:t>
            </a:r>
            <a:br>
              <a:rPr lang="en-US" sz="4000" b="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Audience: All</a:t>
            </a: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6FDBD-A780-479B-B087-66D90F50C907}"/>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58E5C421-A0DA-4A6A-82DC-BC81AD325E7C}"/>
              </a:ext>
            </a:extLst>
          </p:cNvPr>
          <p:cNvSpPr>
            <a:spLocks noGrp="1"/>
          </p:cNvSpPr>
          <p:nvPr>
            <p:ph idx="1"/>
          </p:nvPr>
        </p:nvSpPr>
        <p:spPr>
          <a:xfrm>
            <a:off x="450964" y="1749925"/>
            <a:ext cx="13715999" cy="1143000"/>
          </a:xfrm>
        </p:spPr>
        <p:txBody>
          <a:bodyPr/>
          <a:lstStyle/>
          <a:p>
            <a:r>
              <a:rPr lang="en-US" sz="2200" dirty="0"/>
              <a:t>Agile with DevOps real-time development and deployment, and enabled by Cloud Technologies is transforming the organization’s ability to respond to customer needs and test innovative business ideas.</a:t>
            </a:r>
          </a:p>
          <a:p>
            <a:endParaRPr lang="en-US" sz="2200" dirty="0">
              <a:solidFill>
                <a:srgbClr val="FF0000"/>
              </a:solidFill>
            </a:endParaRPr>
          </a:p>
          <a:p>
            <a:endParaRPr lang="en-US" sz="2200" dirty="0">
              <a:solidFill>
                <a:srgbClr val="FF0000"/>
              </a:solidFill>
            </a:endParaRPr>
          </a:p>
          <a:p>
            <a:endParaRPr lang="en-US" sz="2200" dirty="0">
              <a:solidFill>
                <a:srgbClr val="FF0000"/>
              </a:solidFill>
            </a:endParaRPr>
          </a:p>
        </p:txBody>
      </p:sp>
      <p:sp>
        <p:nvSpPr>
          <p:cNvPr id="5" name="Title 4">
            <a:extLst>
              <a:ext uri="{FF2B5EF4-FFF2-40B4-BE49-F238E27FC236}">
                <a16:creationId xmlns:a16="http://schemas.microsoft.com/office/drawing/2014/main" id="{7AB549EF-EBB6-4FBC-B578-859E942BE4D1}"/>
              </a:ext>
            </a:extLst>
          </p:cNvPr>
          <p:cNvSpPr>
            <a:spLocks noGrp="1"/>
          </p:cNvSpPr>
          <p:nvPr>
            <p:ph type="title"/>
          </p:nvPr>
        </p:nvSpPr>
        <p:spPr/>
        <p:txBody>
          <a:bodyPr/>
          <a:lstStyle/>
          <a:p>
            <a:r>
              <a:rPr lang="en-US" dirty="0"/>
              <a:t>Agile + DevOps Real-time - Enabled by Cloud</a:t>
            </a:r>
          </a:p>
        </p:txBody>
      </p:sp>
      <p:grpSp>
        <p:nvGrpSpPr>
          <p:cNvPr id="25" name="Group 24">
            <a:extLst>
              <a:ext uri="{FF2B5EF4-FFF2-40B4-BE49-F238E27FC236}">
                <a16:creationId xmlns:a16="http://schemas.microsoft.com/office/drawing/2014/main" id="{4FD9B13B-A256-4347-929B-8906261B6AC3}"/>
              </a:ext>
            </a:extLst>
          </p:cNvPr>
          <p:cNvGrpSpPr/>
          <p:nvPr/>
        </p:nvGrpSpPr>
        <p:grpSpPr>
          <a:xfrm>
            <a:off x="1920240" y="2947789"/>
            <a:ext cx="10406565" cy="4184531"/>
            <a:chOff x="1368425" y="1150937"/>
            <a:chExt cx="7292975" cy="3205164"/>
          </a:xfrm>
        </p:grpSpPr>
        <p:sp>
          <p:nvSpPr>
            <p:cNvPr id="27" name="Rectangle 89">
              <a:extLst>
                <a:ext uri="{FF2B5EF4-FFF2-40B4-BE49-F238E27FC236}">
                  <a16:creationId xmlns:a16="http://schemas.microsoft.com/office/drawing/2014/main" id="{5FF68163-1ADD-4274-9546-69BAB738CB98}"/>
                </a:ext>
              </a:extLst>
            </p:cNvPr>
            <p:cNvSpPr>
              <a:spLocks noChangeArrowheads="1"/>
            </p:cNvSpPr>
            <p:nvPr/>
          </p:nvSpPr>
          <p:spPr bwMode="auto">
            <a:xfrm>
              <a:off x="1368426" y="1158875"/>
              <a:ext cx="2360613" cy="368300"/>
            </a:xfrm>
            <a:prstGeom prst="rect">
              <a:avLst/>
            </a:prstGeom>
            <a:solidFill>
              <a:srgbClr val="0F6DFF"/>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28" name="Rectangle 90">
              <a:extLst>
                <a:ext uri="{FF2B5EF4-FFF2-40B4-BE49-F238E27FC236}">
                  <a16:creationId xmlns:a16="http://schemas.microsoft.com/office/drawing/2014/main" id="{F2747FC7-AC12-4E69-8654-19AAA4E7255D}"/>
                </a:ext>
              </a:extLst>
            </p:cNvPr>
            <p:cNvSpPr>
              <a:spLocks noChangeArrowheads="1"/>
            </p:cNvSpPr>
            <p:nvPr/>
          </p:nvSpPr>
          <p:spPr bwMode="auto">
            <a:xfrm>
              <a:off x="3775076" y="1154112"/>
              <a:ext cx="2360613" cy="368300"/>
            </a:xfrm>
            <a:prstGeom prst="rect">
              <a:avLst/>
            </a:prstGeom>
            <a:solidFill>
              <a:srgbClr val="0530AD"/>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29" name="Rectangle 91">
              <a:extLst>
                <a:ext uri="{FF2B5EF4-FFF2-40B4-BE49-F238E27FC236}">
                  <a16:creationId xmlns:a16="http://schemas.microsoft.com/office/drawing/2014/main" id="{0AB86128-910D-4750-9110-DDE304EB1CC5}"/>
                </a:ext>
              </a:extLst>
            </p:cNvPr>
            <p:cNvSpPr>
              <a:spLocks noChangeArrowheads="1"/>
            </p:cNvSpPr>
            <p:nvPr/>
          </p:nvSpPr>
          <p:spPr bwMode="auto">
            <a:xfrm>
              <a:off x="6173789" y="1150937"/>
              <a:ext cx="2487610" cy="368300"/>
            </a:xfrm>
            <a:prstGeom prst="rect">
              <a:avLst/>
            </a:prstGeom>
            <a:solidFill>
              <a:srgbClr val="05124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30" name="Text Box 92">
              <a:extLst>
                <a:ext uri="{FF2B5EF4-FFF2-40B4-BE49-F238E27FC236}">
                  <a16:creationId xmlns:a16="http://schemas.microsoft.com/office/drawing/2014/main" id="{FBED170A-A412-4A1E-A4D9-3F827047D45C}"/>
                </a:ext>
              </a:extLst>
            </p:cNvPr>
            <p:cNvSpPr txBox="1">
              <a:spLocks noChangeArrowheads="1"/>
            </p:cNvSpPr>
            <p:nvPr/>
          </p:nvSpPr>
          <p:spPr bwMode="auto">
            <a:xfrm>
              <a:off x="1475583" y="1187061"/>
              <a:ext cx="1911349" cy="311928"/>
            </a:xfrm>
            <a:prstGeom prst="rect">
              <a:avLst/>
            </a:prstGeom>
            <a:noFill/>
            <a:ln>
              <a:noFill/>
            </a:ln>
            <a:effectLst/>
            <a:extLst>
              <a:ext uri="{909E8E84-426E-40DD-AFC4-6F175D3DCCD1}">
                <a14:hiddenFill xmlns:a14="http://schemas.microsoft.com/office/drawing/2010/main">
                  <a:solidFill>
                    <a:srgbClr val="00649D"/>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Cloud</a:t>
              </a:r>
            </a:p>
          </p:txBody>
        </p:sp>
        <p:sp>
          <p:nvSpPr>
            <p:cNvPr id="31" name="Text Box 93">
              <a:extLst>
                <a:ext uri="{FF2B5EF4-FFF2-40B4-BE49-F238E27FC236}">
                  <a16:creationId xmlns:a16="http://schemas.microsoft.com/office/drawing/2014/main" id="{F29AF729-E3C5-45A1-96D5-A1D015F517CE}"/>
                </a:ext>
              </a:extLst>
            </p:cNvPr>
            <p:cNvSpPr txBox="1">
              <a:spLocks noChangeArrowheads="1"/>
            </p:cNvSpPr>
            <p:nvPr/>
          </p:nvSpPr>
          <p:spPr bwMode="auto">
            <a:xfrm>
              <a:off x="4018309" y="1179123"/>
              <a:ext cx="1856581" cy="311928"/>
            </a:xfrm>
            <a:prstGeom prst="rect">
              <a:avLst/>
            </a:prstGeom>
            <a:noFill/>
            <a:ln>
              <a:noFill/>
            </a:ln>
            <a:effectLst/>
            <a:extLst>
              <a:ext uri="{909E8E84-426E-40DD-AFC4-6F175D3DCCD1}">
                <a14:hiddenFill xmlns:a14="http://schemas.microsoft.com/office/drawing/2010/main">
                  <a:solidFill>
                    <a:srgbClr val="00649D"/>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DevOps</a:t>
              </a:r>
            </a:p>
          </p:txBody>
        </p:sp>
        <p:sp>
          <p:nvSpPr>
            <p:cNvPr id="32" name="Text Box 94">
              <a:extLst>
                <a:ext uri="{FF2B5EF4-FFF2-40B4-BE49-F238E27FC236}">
                  <a16:creationId xmlns:a16="http://schemas.microsoft.com/office/drawing/2014/main" id="{782269BB-6B41-4882-B8F1-79083D2AD510}"/>
                </a:ext>
              </a:extLst>
            </p:cNvPr>
            <p:cNvSpPr txBox="1">
              <a:spLocks noChangeArrowheads="1"/>
            </p:cNvSpPr>
            <p:nvPr/>
          </p:nvSpPr>
          <p:spPr bwMode="auto">
            <a:xfrm>
              <a:off x="6378922" y="1179123"/>
              <a:ext cx="1819195" cy="311928"/>
            </a:xfrm>
            <a:prstGeom prst="rect">
              <a:avLst/>
            </a:prstGeom>
            <a:noFill/>
            <a:ln>
              <a:noFill/>
            </a:ln>
            <a:effectLst/>
            <a:extLst>
              <a:ext uri="{909E8E84-426E-40DD-AFC4-6F175D3DCCD1}">
                <a14:hiddenFill xmlns:a14="http://schemas.microsoft.com/office/drawing/2010/main">
                  <a:solidFill>
                    <a:srgbClr val="00649D"/>
                  </a:solidFill>
                </a14:hiddenFill>
              </a:ext>
              <a:ext uri="{91240B29-F687-4F45-9708-019B960494DF}">
                <a14:hiddenLine xmlns:a14="http://schemas.microsoft.com/office/drawing/2010/main" w="2857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Agile</a:t>
              </a:r>
            </a:p>
          </p:txBody>
        </p:sp>
        <p:sp>
          <p:nvSpPr>
            <p:cNvPr id="33" name="Rectangle 32">
              <a:extLst>
                <a:ext uri="{FF2B5EF4-FFF2-40B4-BE49-F238E27FC236}">
                  <a16:creationId xmlns:a16="http://schemas.microsoft.com/office/drawing/2014/main" id="{36D894F5-BA7F-46FB-BA36-8BF62840855D}"/>
                </a:ext>
              </a:extLst>
            </p:cNvPr>
            <p:cNvSpPr/>
            <p:nvPr/>
          </p:nvSpPr>
          <p:spPr>
            <a:xfrm rot="16200000">
              <a:off x="1138239" y="1765298"/>
              <a:ext cx="2820988" cy="2360615"/>
            </a:xfrm>
            <a:prstGeom prst="rect">
              <a:avLst/>
            </a:prstGeom>
            <a:gradFill flip="none" rotWithShape="1">
              <a:gsLst>
                <a:gs pos="22000">
                  <a:sysClr val="window" lastClr="FFFFFF">
                    <a:lumMod val="95000"/>
                  </a:sysClr>
                </a:gs>
                <a:gs pos="100000">
                  <a:sysClr val="window" lastClr="FFFFFF"/>
                </a:gs>
              </a:gsLst>
              <a:lin ang="10800000" scaled="1"/>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34" name="TextBox 33">
              <a:extLst>
                <a:ext uri="{FF2B5EF4-FFF2-40B4-BE49-F238E27FC236}">
                  <a16:creationId xmlns:a16="http://schemas.microsoft.com/office/drawing/2014/main" id="{B3334F0E-3224-4847-9E98-42BA225D0474}"/>
                </a:ext>
              </a:extLst>
            </p:cNvPr>
            <p:cNvSpPr txBox="1"/>
            <p:nvPr/>
          </p:nvSpPr>
          <p:spPr>
            <a:xfrm>
              <a:off x="1482899" y="1700212"/>
              <a:ext cx="1904033" cy="1249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rPr>
                <a:t>Infrastructure availability/Scaling/Resiliency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rPr>
                <a:t>Cost effectiveness</a:t>
              </a:r>
            </a:p>
          </p:txBody>
        </p:sp>
        <p:sp>
          <p:nvSpPr>
            <p:cNvPr id="35" name="Rectangle 34">
              <a:extLst>
                <a:ext uri="{FF2B5EF4-FFF2-40B4-BE49-F238E27FC236}">
                  <a16:creationId xmlns:a16="http://schemas.microsoft.com/office/drawing/2014/main" id="{A917C65A-0411-4C29-A5C9-72E747176785}"/>
                </a:ext>
              </a:extLst>
            </p:cNvPr>
            <p:cNvSpPr/>
            <p:nvPr/>
          </p:nvSpPr>
          <p:spPr>
            <a:xfrm rot="16200000">
              <a:off x="3544887" y="1765299"/>
              <a:ext cx="2820988" cy="2360615"/>
            </a:xfrm>
            <a:prstGeom prst="rect">
              <a:avLst/>
            </a:prstGeom>
            <a:gradFill flip="none" rotWithShape="1">
              <a:gsLst>
                <a:gs pos="22000">
                  <a:sysClr val="window" lastClr="FFFFFF">
                    <a:lumMod val="95000"/>
                  </a:sysClr>
                </a:gs>
                <a:gs pos="100000">
                  <a:sysClr val="window" lastClr="FFFFFF"/>
                </a:gs>
              </a:gsLst>
              <a:lin ang="10800000" scaled="1"/>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36" name="Rectangle 35">
              <a:extLst>
                <a:ext uri="{FF2B5EF4-FFF2-40B4-BE49-F238E27FC236}">
                  <a16:creationId xmlns:a16="http://schemas.microsoft.com/office/drawing/2014/main" id="{720D868E-6444-48EF-82A5-7A7F6E4F105E}"/>
                </a:ext>
              </a:extLst>
            </p:cNvPr>
            <p:cNvSpPr/>
            <p:nvPr/>
          </p:nvSpPr>
          <p:spPr>
            <a:xfrm rot="16200000">
              <a:off x="6007102" y="1701802"/>
              <a:ext cx="2820988" cy="2487609"/>
            </a:xfrm>
            <a:prstGeom prst="rect">
              <a:avLst/>
            </a:prstGeom>
            <a:gradFill flip="none" rotWithShape="1">
              <a:gsLst>
                <a:gs pos="22000">
                  <a:sysClr val="window" lastClr="FFFFFF">
                    <a:lumMod val="95000"/>
                  </a:sysClr>
                </a:gs>
                <a:gs pos="100000">
                  <a:sysClr val="window" lastClr="FFFFFF"/>
                </a:gs>
              </a:gsLst>
              <a:lin ang="10800000" scaled="1"/>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37" name="TextBox 36">
              <a:extLst>
                <a:ext uri="{FF2B5EF4-FFF2-40B4-BE49-F238E27FC236}">
                  <a16:creationId xmlns:a16="http://schemas.microsoft.com/office/drawing/2014/main" id="{7E49326F-1B91-48DB-A98B-4D3A7211EFB4}"/>
                </a:ext>
              </a:extLst>
            </p:cNvPr>
            <p:cNvSpPr txBox="1"/>
            <p:nvPr/>
          </p:nvSpPr>
          <p:spPr>
            <a:xfrm>
              <a:off x="3848894" y="1700212"/>
              <a:ext cx="2212975" cy="1799583"/>
            </a:xfrm>
            <a:prstGeom prst="rect">
              <a:avLst/>
            </a:prstGeom>
            <a:noFill/>
          </p:spPr>
          <p:txBody>
            <a:bodyPr wrap="square" rtlCol="0">
              <a:spAutoFit/>
            </a:bodyPr>
            <a:lstStyle/>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IBM Plex Sans" panose="020B0503050000000000" pitchFamily="34" charset="0"/>
                  <a:ea typeface="+mn-ea"/>
                  <a:cs typeface="+mn-cs"/>
                </a:rPr>
                <a:t>Automated Operations</a:t>
              </a: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000" b="0" i="0" u="none" strike="noStrike" kern="1200" cap="none" spc="0" normalizeH="0" baseline="0" noProof="0" dirty="0">
                <a:ln>
                  <a:noFill/>
                </a:ln>
                <a:solidFill>
                  <a:srgbClr val="000000"/>
                </a:solidFill>
                <a:effectLst/>
                <a:uLnTx/>
                <a:uFillTx/>
                <a:latin typeface="IBM Plex Sans" panose="020B0503050000000000" pitchFamily="34" charset="0"/>
                <a:ea typeface="+mn-ea"/>
                <a:cs typeface="+mn-cs"/>
              </a:endParaRP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IBM Plex Sans" panose="020B0503050000000000" pitchFamily="34" charset="0"/>
                  <a:ea typeface="+mn-ea"/>
                  <a:cs typeface="+mn-cs"/>
                </a:rPr>
                <a:t>Continuous deployment</a:t>
              </a: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AU" sz="2000" b="0" i="0" u="none" strike="noStrike" kern="1200" cap="none" spc="0" normalizeH="0" baseline="0" noProof="0" dirty="0">
                <a:ln>
                  <a:noFill/>
                </a:ln>
                <a:solidFill>
                  <a:srgbClr val="000000"/>
                </a:solidFill>
                <a:effectLst/>
                <a:uLnTx/>
                <a:uFillTx/>
                <a:latin typeface="IBM Plex Sans" panose="020B0503050000000000" pitchFamily="34" charset="0"/>
                <a:ea typeface="+mn-ea"/>
                <a:cs typeface="+mn-cs"/>
              </a:endParaRPr>
            </a:p>
            <a:p>
              <a:pPr marL="285750" marR="0" lvl="0" indent="-285750" algn="l" defTabSz="109728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2000" b="0" i="0" u="none" strike="noStrike" kern="1200" cap="none" spc="0" normalizeH="0" baseline="0" noProof="0" dirty="0">
                  <a:ln>
                    <a:noFill/>
                  </a:ln>
                  <a:solidFill>
                    <a:srgbClr val="000000"/>
                  </a:solidFill>
                  <a:effectLst/>
                  <a:uLnTx/>
                  <a:uFillTx/>
                  <a:latin typeface="IBM Plex Sans" panose="020B0503050000000000" pitchFamily="34" charset="0"/>
                  <a:ea typeface="+mn-ea"/>
                  <a:cs typeface="+mn-cs"/>
                </a:rPr>
                <a:t>Distributed Monitoring</a:t>
              </a:r>
            </a:p>
          </p:txBody>
        </p:sp>
        <p:sp>
          <p:nvSpPr>
            <p:cNvPr id="38" name="TextBox 37">
              <a:extLst>
                <a:ext uri="{FF2B5EF4-FFF2-40B4-BE49-F238E27FC236}">
                  <a16:creationId xmlns:a16="http://schemas.microsoft.com/office/drawing/2014/main" id="{9FBF7E28-DAB3-429E-8EB4-0B781D2BA04D}"/>
                </a:ext>
              </a:extLst>
            </p:cNvPr>
            <p:cNvSpPr txBox="1"/>
            <p:nvPr/>
          </p:nvSpPr>
          <p:spPr>
            <a:xfrm>
              <a:off x="6311106" y="1700212"/>
              <a:ext cx="2212975" cy="158363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rPr>
                <a:t>Business/IT Collaboration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rPr>
                <a:t>Frequent Release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prstClr val="black"/>
                  </a:solidFill>
                  <a:effectLst/>
                  <a:uLnTx/>
                  <a:uFillTx/>
                  <a:latin typeface="IBM Plex Sans" panose="020B0503050203000203" pitchFamily="34" charset="0"/>
                  <a:ea typeface="+mn-ea"/>
                  <a:cs typeface="+mn-cs"/>
                </a:rPr>
                <a:t>Continuous Integration</a:t>
              </a:r>
            </a:p>
          </p:txBody>
        </p:sp>
      </p:grpSp>
    </p:spTree>
    <p:extLst>
      <p:ext uri="{BB962C8B-B14F-4D97-AF65-F5344CB8AC3E}">
        <p14:creationId xmlns:p14="http://schemas.microsoft.com/office/powerpoint/2010/main" val="590701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B82A65-6C1A-4693-BDE1-90DFA4869364}"/>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1FD61EE6-4ABA-4B2C-A769-52F71A5B42C0}"/>
              </a:ext>
            </a:extLst>
          </p:cNvPr>
          <p:cNvSpPr>
            <a:spLocks noGrp="1"/>
          </p:cNvSpPr>
          <p:nvPr>
            <p:ph type="title"/>
          </p:nvPr>
        </p:nvSpPr>
        <p:spPr/>
        <p:txBody>
          <a:bodyPr/>
          <a:lstStyle/>
          <a:p>
            <a:r>
              <a:rPr lang="en-IN" dirty="0"/>
              <a:t>Cloud: Overview</a:t>
            </a:r>
          </a:p>
        </p:txBody>
      </p:sp>
      <p:sp>
        <p:nvSpPr>
          <p:cNvPr id="62" name="TextBox 61">
            <a:extLst>
              <a:ext uri="{FF2B5EF4-FFF2-40B4-BE49-F238E27FC236}">
                <a16:creationId xmlns:a16="http://schemas.microsoft.com/office/drawing/2014/main" id="{C09EB234-A5C8-4ABF-9C72-E8A927F3BC22}"/>
              </a:ext>
            </a:extLst>
          </p:cNvPr>
          <p:cNvSpPr txBox="1"/>
          <p:nvPr/>
        </p:nvSpPr>
        <p:spPr>
          <a:xfrm>
            <a:off x="6494117" y="5533435"/>
            <a:ext cx="1974183" cy="452046"/>
          </a:xfrm>
          <a:prstGeom prst="rect">
            <a:avLst/>
          </a:prstGeom>
          <a:noFill/>
          <a:ln w="12700" cap="flat">
            <a:noFill/>
            <a:miter lim="400000"/>
          </a:ln>
          <a:effectLst/>
          <a:sp3d/>
        </p:spPr>
        <p:txBody>
          <a:bodyPr rot="0" spcFirstLastPara="1" vertOverflow="overflow" horzOverflow="overflow" vert="horz" wrap="square" lIns="71437" tIns="71437" rIns="71437" bIns="71437" numCol="1" spcCol="38100" rtlCol="0" anchor="ctr">
            <a:sp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GB" sz="2000" b="1" i="0" u="none" strike="noStrike" kern="0" cap="none" spc="0" normalizeH="0" baseline="0" noProof="0" dirty="0">
                <a:ln>
                  <a:noFill/>
                </a:ln>
                <a:solidFill>
                  <a:prstClr val="white"/>
                </a:solidFill>
                <a:effectLst/>
                <a:uLnTx/>
                <a:uFillTx/>
                <a:latin typeface="IBM Plex Sans" panose="020B0503050203000203" pitchFamily="34" charset="0"/>
                <a:ea typeface="Helvetica Neue"/>
                <a:cs typeface="Helvetica Neue"/>
                <a:sym typeface="Helvetica Neue"/>
              </a:rPr>
              <a:t>Cloud</a:t>
            </a:r>
          </a:p>
        </p:txBody>
      </p:sp>
      <p:pic>
        <p:nvPicPr>
          <p:cNvPr id="9" name="Picture 8">
            <a:extLst>
              <a:ext uri="{FF2B5EF4-FFF2-40B4-BE49-F238E27FC236}">
                <a16:creationId xmlns:a16="http://schemas.microsoft.com/office/drawing/2014/main" id="{CC420BA7-D0D1-4207-8AC6-D4B81595A67B}"/>
              </a:ext>
            </a:extLst>
          </p:cNvPr>
          <p:cNvPicPr>
            <a:picLocks noChangeAspect="1"/>
          </p:cNvPicPr>
          <p:nvPr/>
        </p:nvPicPr>
        <p:blipFill>
          <a:blip r:embed="rId2"/>
          <a:stretch>
            <a:fillRect/>
          </a:stretch>
        </p:blipFill>
        <p:spPr>
          <a:xfrm>
            <a:off x="6537960" y="4741569"/>
            <a:ext cx="1522256" cy="884996"/>
          </a:xfrm>
          <a:prstGeom prst="rect">
            <a:avLst/>
          </a:prstGeom>
        </p:spPr>
      </p:pic>
      <p:pic>
        <p:nvPicPr>
          <p:cNvPr id="12" name="Picture 11">
            <a:extLst>
              <a:ext uri="{FF2B5EF4-FFF2-40B4-BE49-F238E27FC236}">
                <a16:creationId xmlns:a16="http://schemas.microsoft.com/office/drawing/2014/main" id="{AA573E2B-5A3D-45D4-94DC-E0EC4A387907}"/>
              </a:ext>
            </a:extLst>
          </p:cNvPr>
          <p:cNvPicPr>
            <a:picLocks noChangeAspect="1"/>
          </p:cNvPicPr>
          <p:nvPr/>
        </p:nvPicPr>
        <p:blipFill>
          <a:blip r:embed="rId3"/>
          <a:stretch>
            <a:fillRect/>
          </a:stretch>
        </p:blipFill>
        <p:spPr>
          <a:xfrm flipH="1">
            <a:off x="7123841" y="3735729"/>
            <a:ext cx="350494" cy="854054"/>
          </a:xfrm>
          <a:prstGeom prst="rect">
            <a:avLst/>
          </a:prstGeom>
        </p:spPr>
      </p:pic>
      <p:pic>
        <p:nvPicPr>
          <p:cNvPr id="28" name="Picture 27">
            <a:extLst>
              <a:ext uri="{FF2B5EF4-FFF2-40B4-BE49-F238E27FC236}">
                <a16:creationId xmlns:a16="http://schemas.microsoft.com/office/drawing/2014/main" id="{844BC594-1DF6-4EA0-8BB6-7B737E5C8577}"/>
              </a:ext>
            </a:extLst>
          </p:cNvPr>
          <p:cNvPicPr>
            <a:picLocks noChangeAspect="1"/>
          </p:cNvPicPr>
          <p:nvPr/>
        </p:nvPicPr>
        <p:blipFill>
          <a:blip r:embed="rId3"/>
          <a:stretch>
            <a:fillRect/>
          </a:stretch>
        </p:blipFill>
        <p:spPr>
          <a:xfrm rot="5400000" flipH="1">
            <a:off x="8266276" y="4757040"/>
            <a:ext cx="350494" cy="854054"/>
          </a:xfrm>
          <a:prstGeom prst="rect">
            <a:avLst/>
          </a:prstGeom>
        </p:spPr>
      </p:pic>
      <p:pic>
        <p:nvPicPr>
          <p:cNvPr id="29" name="Picture 28">
            <a:extLst>
              <a:ext uri="{FF2B5EF4-FFF2-40B4-BE49-F238E27FC236}">
                <a16:creationId xmlns:a16="http://schemas.microsoft.com/office/drawing/2014/main" id="{E5CE6CF6-623F-4526-AAFA-08FF300F694C}"/>
              </a:ext>
            </a:extLst>
          </p:cNvPr>
          <p:cNvPicPr>
            <a:picLocks noChangeAspect="1"/>
          </p:cNvPicPr>
          <p:nvPr/>
        </p:nvPicPr>
        <p:blipFill>
          <a:blip r:embed="rId3"/>
          <a:stretch>
            <a:fillRect/>
          </a:stretch>
        </p:blipFill>
        <p:spPr>
          <a:xfrm rot="16200000" flipH="1">
            <a:off x="5994902" y="4757040"/>
            <a:ext cx="350494" cy="854054"/>
          </a:xfrm>
          <a:prstGeom prst="rect">
            <a:avLst/>
          </a:prstGeom>
        </p:spPr>
      </p:pic>
      <p:pic>
        <p:nvPicPr>
          <p:cNvPr id="34" name="Picture 33">
            <a:extLst>
              <a:ext uri="{FF2B5EF4-FFF2-40B4-BE49-F238E27FC236}">
                <a16:creationId xmlns:a16="http://schemas.microsoft.com/office/drawing/2014/main" id="{3BF0393B-5119-46FB-945D-E754BB4DC324}"/>
              </a:ext>
            </a:extLst>
          </p:cNvPr>
          <p:cNvPicPr>
            <a:picLocks noChangeAspect="1"/>
          </p:cNvPicPr>
          <p:nvPr/>
        </p:nvPicPr>
        <p:blipFill>
          <a:blip r:embed="rId4"/>
          <a:stretch>
            <a:fillRect/>
          </a:stretch>
        </p:blipFill>
        <p:spPr>
          <a:xfrm>
            <a:off x="4846320" y="2364129"/>
            <a:ext cx="5486400" cy="1228562"/>
          </a:xfrm>
          <a:prstGeom prst="rect">
            <a:avLst/>
          </a:prstGeom>
        </p:spPr>
      </p:pic>
      <p:sp>
        <p:nvSpPr>
          <p:cNvPr id="15" name="TextBox 14">
            <a:extLst>
              <a:ext uri="{FF2B5EF4-FFF2-40B4-BE49-F238E27FC236}">
                <a16:creationId xmlns:a16="http://schemas.microsoft.com/office/drawing/2014/main" id="{DA1B43C2-244C-497B-AD0F-0956B1EB125F}"/>
              </a:ext>
            </a:extLst>
          </p:cNvPr>
          <p:cNvSpPr txBox="1"/>
          <p:nvPr/>
        </p:nvSpPr>
        <p:spPr>
          <a:xfrm>
            <a:off x="4892040" y="2501878"/>
            <a:ext cx="5381464" cy="972842"/>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Cloud computing is the delivery of computing services – including servers, storage, databases, networking, software, analytics, and intelligence – over the Internet.</a:t>
            </a:r>
            <a:endParaRPr kumimoji="0" lang="en-GB"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endParaRPr>
          </a:p>
        </p:txBody>
      </p:sp>
      <p:pic>
        <p:nvPicPr>
          <p:cNvPr id="36" name="Picture 35">
            <a:extLst>
              <a:ext uri="{FF2B5EF4-FFF2-40B4-BE49-F238E27FC236}">
                <a16:creationId xmlns:a16="http://schemas.microsoft.com/office/drawing/2014/main" id="{29BDB71F-BAA3-463F-B16C-F4667154B2E8}"/>
              </a:ext>
            </a:extLst>
          </p:cNvPr>
          <p:cNvPicPr>
            <a:picLocks noChangeAspect="1"/>
          </p:cNvPicPr>
          <p:nvPr/>
        </p:nvPicPr>
        <p:blipFill>
          <a:blip r:embed="rId4"/>
          <a:stretch>
            <a:fillRect/>
          </a:stretch>
        </p:blipFill>
        <p:spPr>
          <a:xfrm>
            <a:off x="274320" y="4650129"/>
            <a:ext cx="5362736" cy="1228562"/>
          </a:xfrm>
          <a:prstGeom prst="rect">
            <a:avLst/>
          </a:prstGeom>
        </p:spPr>
      </p:pic>
      <p:pic>
        <p:nvPicPr>
          <p:cNvPr id="37" name="Picture 36">
            <a:extLst>
              <a:ext uri="{FF2B5EF4-FFF2-40B4-BE49-F238E27FC236}">
                <a16:creationId xmlns:a16="http://schemas.microsoft.com/office/drawing/2014/main" id="{35494478-DDDD-47E2-99F5-571B12FE35DE}"/>
              </a:ext>
            </a:extLst>
          </p:cNvPr>
          <p:cNvPicPr>
            <a:picLocks noChangeAspect="1"/>
          </p:cNvPicPr>
          <p:nvPr/>
        </p:nvPicPr>
        <p:blipFill>
          <a:blip r:embed="rId4"/>
          <a:stretch>
            <a:fillRect/>
          </a:stretch>
        </p:blipFill>
        <p:spPr>
          <a:xfrm>
            <a:off x="8993344" y="4650129"/>
            <a:ext cx="5362736" cy="1228562"/>
          </a:xfrm>
          <a:prstGeom prst="rect">
            <a:avLst/>
          </a:prstGeom>
        </p:spPr>
      </p:pic>
      <p:sp>
        <p:nvSpPr>
          <p:cNvPr id="38" name="TextBox 37">
            <a:extLst>
              <a:ext uri="{FF2B5EF4-FFF2-40B4-BE49-F238E27FC236}">
                <a16:creationId xmlns:a16="http://schemas.microsoft.com/office/drawing/2014/main" id="{578CEFE5-9E3D-4144-BC9E-8D9A78658565}"/>
              </a:ext>
            </a:extLst>
          </p:cNvPr>
          <p:cNvSpPr txBox="1"/>
          <p:nvPr/>
        </p:nvSpPr>
        <p:spPr>
          <a:xfrm>
            <a:off x="526256" y="4741569"/>
            <a:ext cx="4709160" cy="1306348"/>
          </a:xfrm>
          <a:prstGeom prst="rect">
            <a:avLst/>
          </a:prstGeom>
        </p:spPr>
        <p:txBody>
          <a:bodyPr wrap="square" lIns="91440" tIns="45720" rIns="91440" bIns="45720" rtlCol="0">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endParaRPr>
          </a:p>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rPr>
              <a:t>Cloud offers faster innovation, flexible resources, and economies of scale.</a:t>
            </a:r>
          </a:p>
          <a:p>
            <a:pPr marL="0" marR="0" lvl="0" indent="0" algn="ctr" defTabSz="821531" rtl="0" eaLnBrk="1" fontAlgn="auto" latinLnBrk="0" hangingPunct="0">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endParaRPr>
          </a:p>
        </p:txBody>
      </p:sp>
      <p:sp>
        <p:nvSpPr>
          <p:cNvPr id="39" name="TextBox 38">
            <a:extLst>
              <a:ext uri="{FF2B5EF4-FFF2-40B4-BE49-F238E27FC236}">
                <a16:creationId xmlns:a16="http://schemas.microsoft.com/office/drawing/2014/main" id="{7FD4C4C5-FDCC-4380-9AC7-062A048F554D}"/>
              </a:ext>
            </a:extLst>
          </p:cNvPr>
          <p:cNvSpPr txBox="1"/>
          <p:nvPr/>
        </p:nvSpPr>
        <p:spPr>
          <a:xfrm>
            <a:off x="8993344" y="4706140"/>
            <a:ext cx="5271296" cy="1172551"/>
          </a:xfrm>
          <a:prstGeom prst="rect">
            <a:avLst/>
          </a:prstGeom>
        </p:spPr>
        <p:txBody>
          <a:bodyPr wrap="square" lIns="91440" tIns="45720" rIns="91440" bIns="45720" rtlCol="0">
            <a:noAutofit/>
          </a:bodyPr>
          <a:lstStyle/>
          <a:p>
            <a:pPr marL="0" marR="0" lvl="0" indent="0" algn="ctr" defTabSz="821531" rtl="0" eaLnBrk="1" fontAlgn="auto" latinLnBrk="0" hangingPunct="0">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Clients can choose to pay only for Cloud services they use – this helps lower operating costs, run infrastructure more efficiently, and scale as per changing business needs.</a:t>
            </a:r>
            <a:endParaRPr kumimoji="0" lang="en-GB" sz="16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Helvetica Neue Medium"/>
            </a:endParaRPr>
          </a:p>
        </p:txBody>
      </p:sp>
      <p:sp>
        <p:nvSpPr>
          <p:cNvPr id="16" name="TextBox 15">
            <a:extLst>
              <a:ext uri="{FF2B5EF4-FFF2-40B4-BE49-F238E27FC236}">
                <a16:creationId xmlns:a16="http://schemas.microsoft.com/office/drawing/2014/main" id="{31CEA0E5-DE44-459F-ADC0-3D6D3CEC9C0C}"/>
              </a:ext>
            </a:extLst>
          </p:cNvPr>
          <p:cNvSpPr txBox="1"/>
          <p:nvPr/>
        </p:nvSpPr>
        <p:spPr>
          <a:xfrm>
            <a:off x="6858000" y="5198769"/>
            <a:ext cx="854054" cy="3346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Cloud</a:t>
            </a:r>
          </a:p>
        </p:txBody>
      </p:sp>
    </p:spTree>
    <p:extLst>
      <p:ext uri="{BB962C8B-B14F-4D97-AF65-F5344CB8AC3E}">
        <p14:creationId xmlns:p14="http://schemas.microsoft.com/office/powerpoint/2010/main" val="1591553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02021C-46BC-4B65-A822-EC433ACC0A76}"/>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A8A906BE-4587-4DFC-87EF-F0369C8337F8}"/>
              </a:ext>
            </a:extLst>
          </p:cNvPr>
          <p:cNvSpPr>
            <a:spLocks noGrp="1"/>
          </p:cNvSpPr>
          <p:nvPr>
            <p:ph type="title"/>
          </p:nvPr>
        </p:nvSpPr>
        <p:spPr/>
        <p:txBody>
          <a:bodyPr/>
          <a:lstStyle/>
          <a:p>
            <a:r>
              <a:rPr lang="en-IN" dirty="0"/>
              <a:t>Cloud Model</a:t>
            </a:r>
          </a:p>
        </p:txBody>
      </p:sp>
      <p:pic>
        <p:nvPicPr>
          <p:cNvPr id="6" name="Picture 5" descr="A screenshot of a cell phone&#10;&#10;Description automatically generated">
            <a:extLst>
              <a:ext uri="{FF2B5EF4-FFF2-40B4-BE49-F238E27FC236}">
                <a16:creationId xmlns:a16="http://schemas.microsoft.com/office/drawing/2014/main" id="{A08CE5B0-DB01-4E7D-B8D0-E42C57E7208A}"/>
              </a:ext>
            </a:extLst>
          </p:cNvPr>
          <p:cNvPicPr>
            <a:picLocks noChangeAspect="1"/>
          </p:cNvPicPr>
          <p:nvPr/>
        </p:nvPicPr>
        <p:blipFill>
          <a:blip r:embed="rId2"/>
          <a:stretch>
            <a:fillRect/>
          </a:stretch>
        </p:blipFill>
        <p:spPr>
          <a:xfrm>
            <a:off x="1280160" y="1672070"/>
            <a:ext cx="11858625" cy="5934075"/>
          </a:xfrm>
          <a:prstGeom prst="rect">
            <a:avLst/>
          </a:prstGeom>
        </p:spPr>
      </p:pic>
    </p:spTree>
    <p:extLst>
      <p:ext uri="{BB962C8B-B14F-4D97-AF65-F5344CB8AC3E}">
        <p14:creationId xmlns:p14="http://schemas.microsoft.com/office/powerpoint/2010/main" val="2705454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02021C-46BC-4B65-A822-EC433ACC0A76}"/>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A8A906BE-4587-4DFC-87EF-F0369C8337F8}"/>
              </a:ext>
            </a:extLst>
          </p:cNvPr>
          <p:cNvSpPr>
            <a:spLocks noGrp="1"/>
          </p:cNvSpPr>
          <p:nvPr>
            <p:ph type="title"/>
          </p:nvPr>
        </p:nvSpPr>
        <p:spPr/>
        <p:txBody>
          <a:bodyPr/>
          <a:lstStyle/>
          <a:p>
            <a:r>
              <a:rPr lang="en-IN" dirty="0"/>
              <a:t>Types of Cloud</a:t>
            </a:r>
          </a:p>
        </p:txBody>
      </p:sp>
      <p:pic>
        <p:nvPicPr>
          <p:cNvPr id="20" name="Picture 19">
            <a:extLst>
              <a:ext uri="{FF2B5EF4-FFF2-40B4-BE49-F238E27FC236}">
                <a16:creationId xmlns:a16="http://schemas.microsoft.com/office/drawing/2014/main" id="{6F3341A1-1408-4C4C-A9D7-7ECF5AB4617A}"/>
              </a:ext>
            </a:extLst>
          </p:cNvPr>
          <p:cNvPicPr>
            <a:picLocks noChangeAspect="1"/>
          </p:cNvPicPr>
          <p:nvPr/>
        </p:nvPicPr>
        <p:blipFill>
          <a:blip r:embed="rId2"/>
          <a:stretch>
            <a:fillRect/>
          </a:stretch>
        </p:blipFill>
        <p:spPr>
          <a:xfrm>
            <a:off x="608227" y="1971413"/>
            <a:ext cx="2857628" cy="2189107"/>
          </a:xfrm>
          <a:prstGeom prst="rect">
            <a:avLst/>
          </a:prstGeom>
        </p:spPr>
      </p:pic>
      <p:pic>
        <p:nvPicPr>
          <p:cNvPr id="21" name="Picture 20">
            <a:extLst>
              <a:ext uri="{FF2B5EF4-FFF2-40B4-BE49-F238E27FC236}">
                <a16:creationId xmlns:a16="http://schemas.microsoft.com/office/drawing/2014/main" id="{C0A02389-BE3B-4503-99B5-9122AD30BD9D}"/>
              </a:ext>
            </a:extLst>
          </p:cNvPr>
          <p:cNvPicPr>
            <a:picLocks noChangeAspect="1"/>
          </p:cNvPicPr>
          <p:nvPr/>
        </p:nvPicPr>
        <p:blipFill>
          <a:blip r:embed="rId3"/>
          <a:stretch>
            <a:fillRect/>
          </a:stretch>
        </p:blipFill>
        <p:spPr>
          <a:xfrm>
            <a:off x="4119746" y="1975104"/>
            <a:ext cx="2719309" cy="2195375"/>
          </a:xfrm>
          <a:prstGeom prst="rect">
            <a:avLst/>
          </a:prstGeom>
        </p:spPr>
      </p:pic>
      <p:pic>
        <p:nvPicPr>
          <p:cNvPr id="22" name="Picture 21">
            <a:extLst>
              <a:ext uri="{FF2B5EF4-FFF2-40B4-BE49-F238E27FC236}">
                <a16:creationId xmlns:a16="http://schemas.microsoft.com/office/drawing/2014/main" id="{F340C2E2-3375-41F9-A57C-DBD16FAA1447}"/>
              </a:ext>
            </a:extLst>
          </p:cNvPr>
          <p:cNvPicPr>
            <a:picLocks noChangeAspect="1"/>
          </p:cNvPicPr>
          <p:nvPr/>
        </p:nvPicPr>
        <p:blipFill>
          <a:blip r:embed="rId4"/>
          <a:stretch>
            <a:fillRect/>
          </a:stretch>
        </p:blipFill>
        <p:spPr>
          <a:xfrm>
            <a:off x="7689966" y="1985837"/>
            <a:ext cx="2719309" cy="2195375"/>
          </a:xfrm>
          <a:prstGeom prst="rect">
            <a:avLst/>
          </a:prstGeom>
        </p:spPr>
      </p:pic>
      <p:pic>
        <p:nvPicPr>
          <p:cNvPr id="23" name="Picture 22">
            <a:extLst>
              <a:ext uri="{FF2B5EF4-FFF2-40B4-BE49-F238E27FC236}">
                <a16:creationId xmlns:a16="http://schemas.microsoft.com/office/drawing/2014/main" id="{FC7EC43E-52E3-4426-B4B7-91A52C8EEE23}"/>
              </a:ext>
            </a:extLst>
          </p:cNvPr>
          <p:cNvPicPr>
            <a:picLocks noChangeAspect="1"/>
          </p:cNvPicPr>
          <p:nvPr/>
        </p:nvPicPr>
        <p:blipFill>
          <a:blip r:embed="rId5"/>
          <a:stretch>
            <a:fillRect/>
          </a:stretch>
        </p:blipFill>
        <p:spPr>
          <a:xfrm>
            <a:off x="11272373" y="1975976"/>
            <a:ext cx="2719309" cy="2195375"/>
          </a:xfrm>
          <a:prstGeom prst="rect">
            <a:avLst/>
          </a:prstGeom>
        </p:spPr>
      </p:pic>
      <p:sp>
        <p:nvSpPr>
          <p:cNvPr id="27" name="Rectangle 26">
            <a:extLst>
              <a:ext uri="{FF2B5EF4-FFF2-40B4-BE49-F238E27FC236}">
                <a16:creationId xmlns:a16="http://schemas.microsoft.com/office/drawing/2014/main" id="{940195C1-83A4-42B8-8836-4DC3853C4CFA}"/>
              </a:ext>
            </a:extLst>
          </p:cNvPr>
          <p:cNvSpPr/>
          <p:nvPr/>
        </p:nvSpPr>
        <p:spPr>
          <a:xfrm>
            <a:off x="835700" y="2928515"/>
            <a:ext cx="2420948" cy="1089529"/>
          </a:xfrm>
          <a:prstGeom prst="rect">
            <a:avLst/>
          </a:prstGeom>
        </p:spPr>
        <p:txBody>
          <a:bodyPr wrap="square">
            <a:sp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Public Clouds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Whole computing infrastructure is located on the premises of a Cloud computing company that offers the Cloud services.</a:t>
            </a:r>
          </a:p>
        </p:txBody>
      </p:sp>
      <p:sp>
        <p:nvSpPr>
          <p:cNvPr id="41" name="Rectangle 40">
            <a:extLst>
              <a:ext uri="{FF2B5EF4-FFF2-40B4-BE49-F238E27FC236}">
                <a16:creationId xmlns:a16="http://schemas.microsoft.com/office/drawing/2014/main" id="{1E6336E0-E4A0-4515-9229-F19AA2C6B4C3}"/>
              </a:ext>
            </a:extLst>
          </p:cNvPr>
          <p:cNvSpPr/>
          <p:nvPr/>
        </p:nvSpPr>
        <p:spPr>
          <a:xfrm>
            <a:off x="4270773" y="2836183"/>
            <a:ext cx="2490550" cy="1274195"/>
          </a:xfrm>
          <a:prstGeom prst="rect">
            <a:avLst/>
          </a:prstGeom>
        </p:spPr>
        <p:txBody>
          <a:bodyPr wrap="square">
            <a:sp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Private Clouds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All computing infrastructure is hosted at the client location and is not shared. The security and control level is highest while using a private network.</a:t>
            </a:r>
          </a:p>
        </p:txBody>
      </p:sp>
      <p:sp>
        <p:nvSpPr>
          <p:cNvPr id="46" name="Rectangle 45">
            <a:extLst>
              <a:ext uri="{FF2B5EF4-FFF2-40B4-BE49-F238E27FC236}">
                <a16:creationId xmlns:a16="http://schemas.microsoft.com/office/drawing/2014/main" id="{F555CB3C-F551-4D89-BA14-07FB59E1804E}"/>
              </a:ext>
            </a:extLst>
          </p:cNvPr>
          <p:cNvSpPr/>
          <p:nvPr/>
        </p:nvSpPr>
        <p:spPr>
          <a:xfrm>
            <a:off x="7780615" y="2838767"/>
            <a:ext cx="2719309" cy="1274195"/>
          </a:xfrm>
          <a:prstGeom prst="rect">
            <a:avLst/>
          </a:prstGeom>
        </p:spPr>
        <p:txBody>
          <a:bodyPr wrap="square">
            <a:sp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Hybrid Clouds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Both private and public Clouds are used – depending on their purpose. Clients host their most important applications on their own servers to keep them more secure.</a:t>
            </a:r>
          </a:p>
        </p:txBody>
      </p:sp>
      <p:sp>
        <p:nvSpPr>
          <p:cNvPr id="57" name="Rectangle 56">
            <a:extLst>
              <a:ext uri="{FF2B5EF4-FFF2-40B4-BE49-F238E27FC236}">
                <a16:creationId xmlns:a16="http://schemas.microsoft.com/office/drawing/2014/main" id="{F3019ACB-F996-437F-AE11-34C54731E1F3}"/>
              </a:ext>
            </a:extLst>
          </p:cNvPr>
          <p:cNvSpPr/>
          <p:nvPr/>
        </p:nvSpPr>
        <p:spPr>
          <a:xfrm>
            <a:off x="11303412" y="2860973"/>
            <a:ext cx="2719309" cy="904863"/>
          </a:xfrm>
          <a:prstGeom prst="rect">
            <a:avLst/>
          </a:prstGeom>
        </p:spPr>
        <p:txBody>
          <a:bodyPr wrap="square">
            <a:sp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Community Clouds</a:t>
            </a:r>
          </a:p>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It is shared between organizations with a common goal or that fit into a specific community,</a:t>
            </a:r>
          </a:p>
        </p:txBody>
      </p:sp>
      <p:sp>
        <p:nvSpPr>
          <p:cNvPr id="33" name="Rectangle: Rounded Corners 32">
            <a:extLst>
              <a:ext uri="{FF2B5EF4-FFF2-40B4-BE49-F238E27FC236}">
                <a16:creationId xmlns:a16="http://schemas.microsoft.com/office/drawing/2014/main" id="{2AA07685-DDC8-4A0B-B9F9-950E0F11A0FD}"/>
              </a:ext>
            </a:extLst>
          </p:cNvPr>
          <p:cNvSpPr/>
          <p:nvPr/>
        </p:nvSpPr>
        <p:spPr>
          <a:xfrm>
            <a:off x="502920" y="4268756"/>
            <a:ext cx="3197054" cy="2880360"/>
          </a:xfrm>
          <a:prstGeom prst="roundRect">
            <a:avLst/>
          </a:prstGeom>
          <a:solidFill>
            <a:srgbClr val="418C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34" name="TextBox 33">
            <a:extLst>
              <a:ext uri="{FF2B5EF4-FFF2-40B4-BE49-F238E27FC236}">
                <a16:creationId xmlns:a16="http://schemas.microsoft.com/office/drawing/2014/main" id="{033B136F-AB84-423A-9172-30648F82D345}"/>
              </a:ext>
            </a:extLst>
          </p:cNvPr>
          <p:cNvSpPr txBox="1"/>
          <p:nvPr/>
        </p:nvSpPr>
        <p:spPr>
          <a:xfrm>
            <a:off x="562941" y="4438826"/>
            <a:ext cx="3137033" cy="2540219"/>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Public Clouds are owned and operated by a third-party Cloud service provider. These deliver their computing resources like servers and storage over the Internet. With a public Cloud, all hardware, software, and other supporting infrastructure is owned and managed by the Cloud provider. You access these services and manage your account using a web browser.</a:t>
            </a:r>
          </a:p>
        </p:txBody>
      </p:sp>
      <p:sp>
        <p:nvSpPr>
          <p:cNvPr id="62" name="Rectangle: Rounded Corners 61">
            <a:extLst>
              <a:ext uri="{FF2B5EF4-FFF2-40B4-BE49-F238E27FC236}">
                <a16:creationId xmlns:a16="http://schemas.microsoft.com/office/drawing/2014/main" id="{01DE5762-811B-4B3F-B141-062AD798D3E3}"/>
              </a:ext>
            </a:extLst>
          </p:cNvPr>
          <p:cNvSpPr/>
          <p:nvPr/>
        </p:nvSpPr>
        <p:spPr>
          <a:xfrm>
            <a:off x="11089467" y="4271946"/>
            <a:ext cx="3216731" cy="2877170"/>
          </a:xfrm>
          <a:prstGeom prst="roundRect">
            <a:avLst/>
          </a:prstGeom>
          <a:solidFill>
            <a:srgbClr val="EE538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63" name="TextBox 62">
            <a:extLst>
              <a:ext uri="{FF2B5EF4-FFF2-40B4-BE49-F238E27FC236}">
                <a16:creationId xmlns:a16="http://schemas.microsoft.com/office/drawing/2014/main" id="{27459E21-2D26-4041-8C21-C99D1C0BA806}"/>
              </a:ext>
            </a:extLst>
          </p:cNvPr>
          <p:cNvSpPr txBox="1"/>
          <p:nvPr/>
        </p:nvSpPr>
        <p:spPr>
          <a:xfrm>
            <a:off x="11144662" y="4517457"/>
            <a:ext cx="3291839" cy="2631659"/>
          </a:xfrm>
          <a:prstGeom prst="rect">
            <a:avLst/>
          </a:prstGeom>
        </p:spPr>
        <p:txBody>
          <a:bodyPr wrap="square" lIns="91440" tIns="45720" rIns="91440" bIns="45720" rtlCol="0">
            <a:noAutofit/>
          </a:bodyPr>
          <a:lstStyle/>
          <a:p>
            <a:pPr marL="0" marR="0" lvl="0" indent="0" algn="l"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It is shared between organizations with a common goal or that fit into a specific community. A Community Cloud in computing is a collaborative effort in which infrastructure is shared between several organizations from a specific community with common concerns, for example, security, compliance, and so on, whether managed internally or by a third-party and hosted internally or externally.</a:t>
            </a:r>
          </a:p>
        </p:txBody>
      </p:sp>
      <p:sp>
        <p:nvSpPr>
          <p:cNvPr id="24" name="Rectangle: Rounded Corners 23">
            <a:extLst>
              <a:ext uri="{FF2B5EF4-FFF2-40B4-BE49-F238E27FC236}">
                <a16:creationId xmlns:a16="http://schemas.microsoft.com/office/drawing/2014/main" id="{023950D2-256D-484B-9D85-93A3893B2FAF}"/>
              </a:ext>
            </a:extLst>
          </p:cNvPr>
          <p:cNvSpPr/>
          <p:nvPr/>
        </p:nvSpPr>
        <p:spPr>
          <a:xfrm>
            <a:off x="3989404" y="4263246"/>
            <a:ext cx="3197054" cy="2856052"/>
          </a:xfrm>
          <a:prstGeom prst="roundRect">
            <a:avLst/>
          </a:prstGeom>
          <a:solidFill>
            <a:srgbClr val="A97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59" name="TextBox 58">
            <a:extLst>
              <a:ext uri="{FF2B5EF4-FFF2-40B4-BE49-F238E27FC236}">
                <a16:creationId xmlns:a16="http://schemas.microsoft.com/office/drawing/2014/main" id="{E652391A-6070-44CD-A2F4-C31CCA7DE00B}"/>
              </a:ext>
            </a:extLst>
          </p:cNvPr>
          <p:cNvSpPr txBox="1"/>
          <p:nvPr/>
        </p:nvSpPr>
        <p:spPr>
          <a:xfrm>
            <a:off x="4137104" y="4443607"/>
            <a:ext cx="3013310" cy="2402563"/>
          </a:xfrm>
          <a:prstGeom prst="rect">
            <a:avLst/>
          </a:prstGeom>
        </p:spPr>
        <p:txBody>
          <a:bodyPr wrap="square" lIns="91440" tIns="45720" rIns="91440" bIns="45720" rtlCol="0">
            <a:noAutofit/>
          </a:bodyPr>
          <a:lstStyle/>
          <a:p>
            <a:pPr marL="0" marR="0" lvl="0" indent="0" algn="l"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 Private Cloud can be physically located on the company’s on-site datacenter. Some companies also pay third-party service providers to host their private Cloud. A Private Cloud is one in which the services and infrastructure are maintained on a private network. </a:t>
            </a:r>
          </a:p>
        </p:txBody>
      </p:sp>
      <p:sp>
        <p:nvSpPr>
          <p:cNvPr id="60" name="Rectangle: Rounded Corners 59">
            <a:extLst>
              <a:ext uri="{FF2B5EF4-FFF2-40B4-BE49-F238E27FC236}">
                <a16:creationId xmlns:a16="http://schemas.microsoft.com/office/drawing/2014/main" id="{D47A074F-BBEC-49AC-B7E2-D4E2319CB3D3}"/>
              </a:ext>
            </a:extLst>
          </p:cNvPr>
          <p:cNvSpPr/>
          <p:nvPr/>
        </p:nvSpPr>
        <p:spPr>
          <a:xfrm>
            <a:off x="7524839" y="4271946"/>
            <a:ext cx="3232445" cy="2877212"/>
          </a:xfrm>
          <a:prstGeom prst="roundRect">
            <a:avLst/>
          </a:prstGeom>
          <a:solidFill>
            <a:srgbClr val="009E9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sp>
        <p:nvSpPr>
          <p:cNvPr id="61" name="TextBox 60">
            <a:extLst>
              <a:ext uri="{FF2B5EF4-FFF2-40B4-BE49-F238E27FC236}">
                <a16:creationId xmlns:a16="http://schemas.microsoft.com/office/drawing/2014/main" id="{BEB4CFC3-EDED-4991-9CFC-C2EE5302C595}"/>
              </a:ext>
            </a:extLst>
          </p:cNvPr>
          <p:cNvSpPr txBox="1"/>
          <p:nvPr/>
        </p:nvSpPr>
        <p:spPr>
          <a:xfrm>
            <a:off x="7562876" y="4517457"/>
            <a:ext cx="3291839" cy="2697479"/>
          </a:xfrm>
          <a:prstGeom prst="rect">
            <a:avLst/>
          </a:prstGeom>
        </p:spPr>
        <p:txBody>
          <a:bodyPr wrap="square" lIns="91440" tIns="45720" rIns="91440" bIns="45720" rtlCol="0">
            <a:noAutofit/>
          </a:bodyPr>
          <a:lstStyle/>
          <a:p>
            <a:pPr marL="0" marR="0" lvl="0" indent="0" algn="l" defTabSz="6223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Hybrid Clouds combine public and Private Clouds, bound together by technology that allows data and applications to be shared between them. By allowing data and applications to move between private and public Clouds, a hybrid Cloud gives businesses greater flexibility and more deployment options, and helps optimize existing infrastructure,           security, and compliance.</a:t>
            </a:r>
          </a:p>
        </p:txBody>
      </p:sp>
    </p:spTree>
    <p:extLst>
      <p:ext uri="{BB962C8B-B14F-4D97-AF65-F5344CB8AC3E}">
        <p14:creationId xmlns:p14="http://schemas.microsoft.com/office/powerpoint/2010/main" val="801126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B82A65-6C1A-4693-BDE1-90DFA4869364}"/>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1FD61EE6-4ABA-4B2C-A769-52F71A5B42C0}"/>
              </a:ext>
            </a:extLst>
          </p:cNvPr>
          <p:cNvSpPr>
            <a:spLocks noGrp="1"/>
          </p:cNvSpPr>
          <p:nvPr>
            <p:ph type="title"/>
          </p:nvPr>
        </p:nvSpPr>
        <p:spPr/>
        <p:txBody>
          <a:bodyPr/>
          <a:lstStyle/>
          <a:p>
            <a:r>
              <a:rPr lang="en-IN" dirty="0"/>
              <a:t>Benefits of Cloud infrastructure adoption</a:t>
            </a:r>
          </a:p>
        </p:txBody>
      </p:sp>
      <p:grpSp>
        <p:nvGrpSpPr>
          <p:cNvPr id="4" name="Group 3">
            <a:extLst>
              <a:ext uri="{FF2B5EF4-FFF2-40B4-BE49-F238E27FC236}">
                <a16:creationId xmlns:a16="http://schemas.microsoft.com/office/drawing/2014/main" id="{E03D521D-975A-4F3A-B543-8E1215645FEE}"/>
              </a:ext>
            </a:extLst>
          </p:cNvPr>
          <p:cNvGrpSpPr/>
          <p:nvPr/>
        </p:nvGrpSpPr>
        <p:grpSpPr>
          <a:xfrm>
            <a:off x="251460" y="2107752"/>
            <a:ext cx="14127479" cy="5856672"/>
            <a:chOff x="251460" y="2107752"/>
            <a:chExt cx="14127479" cy="5856672"/>
          </a:xfrm>
        </p:grpSpPr>
        <p:sp>
          <p:nvSpPr>
            <p:cNvPr id="75" name="Rectangle 74">
              <a:extLst>
                <a:ext uri="{FF2B5EF4-FFF2-40B4-BE49-F238E27FC236}">
                  <a16:creationId xmlns:a16="http://schemas.microsoft.com/office/drawing/2014/main" id="{57E35779-3F03-4F2B-8821-D18F0CC51CD7}"/>
                </a:ext>
              </a:extLst>
            </p:cNvPr>
            <p:cNvSpPr/>
            <p:nvPr/>
          </p:nvSpPr>
          <p:spPr>
            <a:xfrm>
              <a:off x="251460" y="2107753"/>
              <a:ext cx="4679565" cy="1916320"/>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Cost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Cloud computing eliminates the capital expense of buying hardware and software and setting up and running on-site datacenters; the racks of servers, the round-the-clock electricity for power and cooling, the IT experts for managing the infrastructure – it all adds up fast.</a:t>
              </a: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sp>
          <p:nvSpPr>
            <p:cNvPr id="76" name="Rectangle 75">
              <a:extLst>
                <a:ext uri="{FF2B5EF4-FFF2-40B4-BE49-F238E27FC236}">
                  <a16:creationId xmlns:a16="http://schemas.microsoft.com/office/drawing/2014/main" id="{4DF2A2E0-C2B7-441A-BD97-DAE00C72D5F4}"/>
                </a:ext>
              </a:extLst>
            </p:cNvPr>
            <p:cNvSpPr/>
            <p:nvPr/>
          </p:nvSpPr>
          <p:spPr>
            <a:xfrm>
              <a:off x="4975417" y="2107753"/>
              <a:ext cx="4808663" cy="1916320"/>
            </a:xfrm>
            <a:prstGeom prst="rect">
              <a:avLst/>
            </a:prstGeom>
            <a:solidFill>
              <a:sysClr val="windowText" lastClr="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Speed</a:t>
              </a:r>
            </a:p>
            <a:p>
              <a:pPr marL="0" marR="0" lvl="0" indent="0" algn="l" defTabSz="914400" rtl="0" eaLnBrk="1" fontAlgn="auto" latinLnBrk="0" hangingPunct="1">
                <a:lnSpc>
                  <a:spcPct val="90000"/>
                </a:lnSpc>
                <a:spcBef>
                  <a:spcPts val="1200"/>
                </a:spcBef>
                <a:spcAft>
                  <a:spcPts val="200"/>
                </a:spcAft>
                <a:buClr>
                  <a:srgbClr val="E48312"/>
                </a:buClr>
                <a:buSzPct val="100000"/>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Most Cloud computing services are provided as self service and on demand, so even vast amounts of computing resources can be provisioned in minutes, typically with just a few mouse clicks. This gives businesses a lot of flexibility and takes the pressure off capacity planning.</a:t>
              </a:r>
            </a:p>
          </p:txBody>
        </p:sp>
        <p:sp>
          <p:nvSpPr>
            <p:cNvPr id="77" name="Rectangle 76">
              <a:extLst>
                <a:ext uri="{FF2B5EF4-FFF2-40B4-BE49-F238E27FC236}">
                  <a16:creationId xmlns:a16="http://schemas.microsoft.com/office/drawing/2014/main" id="{00A2E06E-9977-4FC0-A9B3-0DFFDBB12859}"/>
                </a:ext>
              </a:extLst>
            </p:cNvPr>
            <p:cNvSpPr/>
            <p:nvPr/>
          </p:nvSpPr>
          <p:spPr>
            <a:xfrm>
              <a:off x="9699373" y="2107752"/>
              <a:ext cx="4679565" cy="1916320"/>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Scale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The benefits of Cloud computing services include the ability to scale elastically.</a:t>
              </a:r>
            </a:p>
          </p:txBody>
        </p:sp>
        <p:sp>
          <p:nvSpPr>
            <p:cNvPr id="78" name="Rectangle 77">
              <a:extLst>
                <a:ext uri="{FF2B5EF4-FFF2-40B4-BE49-F238E27FC236}">
                  <a16:creationId xmlns:a16="http://schemas.microsoft.com/office/drawing/2014/main" id="{BF1C62C9-9CD5-4264-8AD6-6C82B81D696D}"/>
                </a:ext>
              </a:extLst>
            </p:cNvPr>
            <p:cNvSpPr/>
            <p:nvPr/>
          </p:nvSpPr>
          <p:spPr>
            <a:xfrm>
              <a:off x="251460" y="4069081"/>
              <a:ext cx="4679565" cy="2148840"/>
            </a:xfrm>
            <a:prstGeom prst="rect">
              <a:avLst/>
            </a:prstGeom>
            <a:solidFill>
              <a:srgbClr val="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AU" sz="20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Productivity</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On-site datacenters typically require a lot of “racking and stacking”—hardware setup, software patching, and other time-consuming IT management chores. Cloud computing removes the need for many of these tasks, so IT teams can spend time on achieving more important business goals.</a:t>
              </a:r>
            </a:p>
          </p:txBody>
        </p:sp>
        <p:sp>
          <p:nvSpPr>
            <p:cNvPr id="79" name="Rectangle 78">
              <a:extLst>
                <a:ext uri="{FF2B5EF4-FFF2-40B4-BE49-F238E27FC236}">
                  <a16:creationId xmlns:a16="http://schemas.microsoft.com/office/drawing/2014/main" id="{CB5CBE94-26D9-4254-8DEB-1AACA576085A}"/>
                </a:ext>
              </a:extLst>
            </p:cNvPr>
            <p:cNvSpPr/>
            <p:nvPr/>
          </p:nvSpPr>
          <p:spPr>
            <a:xfrm>
              <a:off x="4975417" y="4069081"/>
              <a:ext cx="4679565" cy="2148839"/>
            </a:xfrm>
            <a:prstGeom prst="rect">
              <a:avLst/>
            </a:prstGeom>
            <a:solidFill>
              <a:srgbClr val="0549DA"/>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20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Performance</a:t>
              </a:r>
            </a:p>
            <a:p>
              <a:pPr marL="0" marR="0" lvl="0" indent="0" algn="l" defTabSz="914400" rtl="0" eaLnBrk="1" fontAlgn="auto" latinLnBrk="0" hangingPunct="1">
                <a:lnSpc>
                  <a:spcPct val="90000"/>
                </a:lnSpc>
                <a:spcBef>
                  <a:spcPts val="1200"/>
                </a:spcBef>
                <a:spcAft>
                  <a:spcPts val="200"/>
                </a:spcAft>
                <a:buClr>
                  <a:srgbClr val="E48312"/>
                </a:buClr>
                <a:buSzPct val="100000"/>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The biggest Cloud computing services run on a worldwide network of secure datacenters, which are regularly upgraded to the latest generation of fast and efficient computing hardware. This offers several benefits over a single corporate datacenter, including reduced network latency for applications and greater economies of scale.</a:t>
              </a:r>
            </a:p>
          </p:txBody>
        </p:sp>
        <p:sp>
          <p:nvSpPr>
            <p:cNvPr id="80" name="Rectangle 79">
              <a:extLst>
                <a:ext uri="{FF2B5EF4-FFF2-40B4-BE49-F238E27FC236}">
                  <a16:creationId xmlns:a16="http://schemas.microsoft.com/office/drawing/2014/main" id="{E067A027-FB2C-4011-B14B-EC8058867855}"/>
                </a:ext>
              </a:extLst>
            </p:cNvPr>
            <p:cNvSpPr/>
            <p:nvPr/>
          </p:nvSpPr>
          <p:spPr>
            <a:xfrm>
              <a:off x="9699373" y="4069080"/>
              <a:ext cx="4679565" cy="2148839"/>
            </a:xfrm>
            <a:prstGeom prst="rect">
              <a:avLst/>
            </a:prstGeom>
            <a:solidFill>
              <a:srgbClr val="000000"/>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AU" sz="20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Reliability</a:t>
              </a:r>
            </a:p>
            <a:p>
              <a:pPr marL="0" marR="0" lvl="0" indent="0" algn="l" defTabSz="914400" rtl="0" eaLnBrk="1" fontAlgn="auto" latinLnBrk="0" hangingPunct="1">
                <a:lnSpc>
                  <a:spcPct val="90000"/>
                </a:lnSpc>
                <a:spcBef>
                  <a:spcPts val="1200"/>
                </a:spcBef>
                <a:spcAft>
                  <a:spcPts val="200"/>
                </a:spcAft>
                <a:buClr>
                  <a:srgbClr val="E48312"/>
                </a:buClr>
                <a:buSzPct val="100000"/>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Cloud computing makes data backup, disaster recovery, and business continuity easier and less expensive because data can be mirrored at multiple redundant sites on the Cloud provider’s network.</a:t>
              </a:r>
            </a:p>
          </p:txBody>
        </p:sp>
        <p:sp>
          <p:nvSpPr>
            <p:cNvPr id="87" name="Rectangle 86">
              <a:extLst>
                <a:ext uri="{FF2B5EF4-FFF2-40B4-BE49-F238E27FC236}">
                  <a16:creationId xmlns:a16="http://schemas.microsoft.com/office/drawing/2014/main" id="{6DDB5112-3989-478B-8632-4E621B074267}"/>
                </a:ext>
              </a:extLst>
            </p:cNvPr>
            <p:cNvSpPr/>
            <p:nvPr/>
          </p:nvSpPr>
          <p:spPr>
            <a:xfrm>
              <a:off x="267034" y="6276238"/>
              <a:ext cx="4663989" cy="1014437"/>
            </a:xfrm>
            <a:prstGeom prst="rect">
              <a:avLst/>
            </a:prstGeom>
            <a:gradFill flip="none" rotWithShape="1">
              <a:gsLst>
                <a:gs pos="45000">
                  <a:sysClr val="window" lastClr="FFFFFF">
                    <a:alpha val="0"/>
                  </a:sysClr>
                </a:gs>
                <a:gs pos="100000">
                  <a:sysClr val="windowText" lastClr="000000">
                    <a:lumMod val="50000"/>
                    <a:lumOff val="50000"/>
                    <a:alpha val="61000"/>
                  </a:sysClr>
                </a:gs>
              </a:gsLst>
              <a:lin ang="16200000" scaled="1"/>
              <a:tileRect/>
            </a:gra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sp>
          <p:nvSpPr>
            <p:cNvPr id="88" name="Rectangle 87">
              <a:extLst>
                <a:ext uri="{FF2B5EF4-FFF2-40B4-BE49-F238E27FC236}">
                  <a16:creationId xmlns:a16="http://schemas.microsoft.com/office/drawing/2014/main" id="{379867B8-8761-47F9-B4FC-7A55E04DD216}"/>
                </a:ext>
              </a:extLst>
            </p:cNvPr>
            <p:cNvSpPr/>
            <p:nvPr/>
          </p:nvSpPr>
          <p:spPr>
            <a:xfrm>
              <a:off x="4983204" y="6276238"/>
              <a:ext cx="4663989" cy="1688186"/>
            </a:xfrm>
            <a:prstGeom prst="rect">
              <a:avLst/>
            </a:prstGeom>
            <a:solidFill>
              <a:schemeClr val="tx1"/>
            </a:solidFill>
            <a:ln w="12700" cap="flat" cmpd="sng" algn="ctr">
              <a:noFill/>
              <a:prstDash val="solid"/>
              <a:miter lim="800000"/>
            </a:ln>
            <a:effectLst/>
          </p:spPr>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 marR="0" lvl="0" indent="-91440" algn="ctr"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AU" sz="2000" b="1"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rPr>
                <a:t>Security</a:t>
              </a:r>
            </a:p>
            <a:p>
              <a:pPr marL="91440" marR="0" lvl="0" indent="-91440" algn="l" defTabSz="914400" rtl="0" eaLnBrk="1" fontAlgn="auto" latinLnBrk="0" hangingPunct="1">
                <a:lnSpc>
                  <a:spcPct val="90000"/>
                </a:lnSpc>
                <a:spcBef>
                  <a:spcPts val="1200"/>
                </a:spcBef>
                <a:spcAft>
                  <a:spcPts val="200"/>
                </a:spcAft>
                <a:buClr>
                  <a:srgbClr val="E48312"/>
                </a:buClr>
                <a:buSzPct val="100000"/>
                <a:buFont typeface="Calibri" panose="020F0502020204030204" pitchFamily="34" charset="0"/>
                <a:buChar char=" "/>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Many Cloud providers offer a broad set of policies, technologies, and controls that strengthen the security posture overall, thus helping protect data, apps, and infrastructure from potential threats.</a:t>
              </a:r>
            </a:p>
          </p:txBody>
        </p:sp>
        <p:sp>
          <p:nvSpPr>
            <p:cNvPr id="90" name="Rectangle 89">
              <a:extLst>
                <a:ext uri="{FF2B5EF4-FFF2-40B4-BE49-F238E27FC236}">
                  <a16:creationId xmlns:a16="http://schemas.microsoft.com/office/drawing/2014/main" id="{3AF38C31-7A61-4AEC-9134-B7337986A156}"/>
                </a:ext>
              </a:extLst>
            </p:cNvPr>
            <p:cNvSpPr/>
            <p:nvPr/>
          </p:nvSpPr>
          <p:spPr>
            <a:xfrm>
              <a:off x="9714950" y="6276238"/>
              <a:ext cx="4663989" cy="1249095"/>
            </a:xfrm>
            <a:prstGeom prst="rect">
              <a:avLst/>
            </a:prstGeom>
            <a:gradFill flip="none" rotWithShape="1">
              <a:gsLst>
                <a:gs pos="45000">
                  <a:sysClr val="window" lastClr="FFFFFF">
                    <a:alpha val="0"/>
                  </a:sysClr>
                </a:gs>
                <a:gs pos="100000">
                  <a:sysClr val="windowText" lastClr="000000">
                    <a:lumMod val="50000"/>
                    <a:lumOff val="50000"/>
                    <a:alpha val="61000"/>
                  </a:sysClr>
                </a:gs>
              </a:gsLst>
              <a:lin ang="16200000" scaled="1"/>
              <a:tileRect/>
            </a:gra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IBM Plex Sans" panose="020B0503050203000203" pitchFamily="34" charset="0"/>
                <a:ea typeface="+mn-ea"/>
                <a:cs typeface="+mn-cs"/>
              </a:endParaRPr>
            </a:p>
          </p:txBody>
        </p:sp>
      </p:grpSp>
    </p:spTree>
    <p:extLst>
      <p:ext uri="{BB962C8B-B14F-4D97-AF65-F5344CB8AC3E}">
        <p14:creationId xmlns:p14="http://schemas.microsoft.com/office/powerpoint/2010/main" val="99902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CBF970-DAD3-4686-986A-3EE6893C6CED}"/>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FCBAB844-393E-4D43-A6CA-0D5D26071980}"/>
              </a:ext>
            </a:extLst>
          </p:cNvPr>
          <p:cNvSpPr>
            <a:spLocks noGrp="1"/>
          </p:cNvSpPr>
          <p:nvPr>
            <p:ph type="title"/>
          </p:nvPr>
        </p:nvSpPr>
        <p:spPr/>
        <p:txBody>
          <a:bodyPr/>
          <a:lstStyle/>
          <a:p>
            <a:r>
              <a:rPr lang="en-US" dirty="0"/>
              <a:t>Customer expectations</a:t>
            </a:r>
            <a:endParaRPr lang="en-IN" dirty="0"/>
          </a:p>
        </p:txBody>
      </p:sp>
      <p:sp>
        <p:nvSpPr>
          <p:cNvPr id="24" name="Arrow: Right 23">
            <a:extLst>
              <a:ext uri="{FF2B5EF4-FFF2-40B4-BE49-F238E27FC236}">
                <a16:creationId xmlns:a16="http://schemas.microsoft.com/office/drawing/2014/main" id="{B798D026-1EAF-4421-BCAA-AC49A79B78E8}"/>
              </a:ext>
            </a:extLst>
          </p:cNvPr>
          <p:cNvSpPr/>
          <p:nvPr/>
        </p:nvSpPr>
        <p:spPr>
          <a:xfrm>
            <a:off x="6400800" y="3881322"/>
            <a:ext cx="1097280" cy="72186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051243"/>
              </a:solidFill>
              <a:effectLst/>
              <a:uLnTx/>
              <a:uFillTx/>
              <a:latin typeface="IBM Plex Sans" panose="020B0503050000000000" pitchFamily="34" charset="0"/>
              <a:ea typeface="+mn-ea"/>
              <a:cs typeface="+mn-cs"/>
            </a:endParaRPr>
          </a:p>
        </p:txBody>
      </p:sp>
      <p:pic>
        <p:nvPicPr>
          <p:cNvPr id="3" name="Picture 2">
            <a:extLst>
              <a:ext uri="{FF2B5EF4-FFF2-40B4-BE49-F238E27FC236}">
                <a16:creationId xmlns:a16="http://schemas.microsoft.com/office/drawing/2014/main" id="{9855F961-20DF-4A3F-A817-02F27AD34D3E}"/>
              </a:ext>
            </a:extLst>
          </p:cNvPr>
          <p:cNvPicPr>
            <a:picLocks noChangeAspect="1"/>
          </p:cNvPicPr>
          <p:nvPr/>
        </p:nvPicPr>
        <p:blipFill>
          <a:blip r:embed="rId2"/>
          <a:stretch>
            <a:fillRect/>
          </a:stretch>
        </p:blipFill>
        <p:spPr>
          <a:xfrm>
            <a:off x="833361" y="2261948"/>
            <a:ext cx="6972986" cy="2788296"/>
          </a:xfrm>
          <a:prstGeom prst="rect">
            <a:avLst/>
          </a:prstGeom>
        </p:spPr>
      </p:pic>
      <p:sp>
        <p:nvSpPr>
          <p:cNvPr id="4" name="TextBox 3">
            <a:extLst>
              <a:ext uri="{FF2B5EF4-FFF2-40B4-BE49-F238E27FC236}">
                <a16:creationId xmlns:a16="http://schemas.microsoft.com/office/drawing/2014/main" id="{AB24E020-77FA-4C1D-A1B2-2784794DF402}"/>
              </a:ext>
            </a:extLst>
          </p:cNvPr>
          <p:cNvSpPr txBox="1"/>
          <p:nvPr/>
        </p:nvSpPr>
        <p:spPr>
          <a:xfrm>
            <a:off x="777240" y="2353388"/>
            <a:ext cx="7213359" cy="1619374"/>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By definition, customer expectations are any set of behaviors or actions that individuals anticipate when interacting with a company. Historically, customers have expected basics like quality service and fair pricing.</a:t>
            </a:r>
            <a:endParaRPr kumimoji="0" lang="en-IN"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a:p>
            <a:pPr marL="0" marR="0" lvl="0" indent="0" algn="l" defTabSz="1097280" rtl="0" eaLnBrk="1" fontAlgn="auto" latinLnBrk="0" hangingPunct="1">
              <a:lnSpc>
                <a:spcPct val="105000"/>
              </a:lnSpc>
              <a:spcBef>
                <a:spcPts val="100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E2F8206E-CBBC-4627-96C8-05303EA00341}"/>
              </a:ext>
            </a:extLst>
          </p:cNvPr>
          <p:cNvSpPr txBox="1"/>
          <p:nvPr/>
        </p:nvSpPr>
        <p:spPr>
          <a:xfrm>
            <a:off x="777240" y="3584566"/>
            <a:ext cx="7213359" cy="1619374"/>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However, modern customers have much higher expectations, such as proactive service, personalized interactions, and connected experiences across channels.</a:t>
            </a:r>
          </a:p>
        </p:txBody>
      </p:sp>
      <p:pic>
        <p:nvPicPr>
          <p:cNvPr id="6" name="Picture 5">
            <a:extLst>
              <a:ext uri="{FF2B5EF4-FFF2-40B4-BE49-F238E27FC236}">
                <a16:creationId xmlns:a16="http://schemas.microsoft.com/office/drawing/2014/main" id="{A548695D-B207-4B2F-8628-09754799FA7D}"/>
              </a:ext>
            </a:extLst>
          </p:cNvPr>
          <p:cNvPicPr>
            <a:picLocks noChangeAspect="1"/>
          </p:cNvPicPr>
          <p:nvPr/>
        </p:nvPicPr>
        <p:blipFill>
          <a:blip r:embed="rId3"/>
          <a:stretch>
            <a:fillRect/>
          </a:stretch>
        </p:blipFill>
        <p:spPr>
          <a:xfrm>
            <a:off x="6383154" y="4816766"/>
            <a:ext cx="6972985" cy="2788296"/>
          </a:xfrm>
          <a:prstGeom prst="rect">
            <a:avLst/>
          </a:prstGeom>
        </p:spPr>
      </p:pic>
      <p:sp>
        <p:nvSpPr>
          <p:cNvPr id="15" name="TextBox 14">
            <a:extLst>
              <a:ext uri="{FF2B5EF4-FFF2-40B4-BE49-F238E27FC236}">
                <a16:creationId xmlns:a16="http://schemas.microsoft.com/office/drawing/2014/main" id="{45368899-B643-4D05-98B2-CF02A1DA7622}"/>
              </a:ext>
            </a:extLst>
          </p:cNvPr>
          <p:cNvSpPr txBox="1"/>
          <p:nvPr/>
        </p:nvSpPr>
        <p:spPr>
          <a:xfrm>
            <a:off x="6394383" y="5005148"/>
            <a:ext cx="7213359" cy="1619374"/>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Disruptive companies leverage breakthroughs in Cloud, mobile, social, and artificial intelligence technologies to deliver personalized, valuable, and immediate experiences, hence, providing customers with more choices. </a:t>
            </a:r>
          </a:p>
        </p:txBody>
      </p:sp>
      <p:sp>
        <p:nvSpPr>
          <p:cNvPr id="16" name="TextBox 15">
            <a:extLst>
              <a:ext uri="{FF2B5EF4-FFF2-40B4-BE49-F238E27FC236}">
                <a16:creationId xmlns:a16="http://schemas.microsoft.com/office/drawing/2014/main" id="{123B85EA-77C7-46B8-A19D-50083F8C9E42}"/>
              </a:ext>
            </a:extLst>
          </p:cNvPr>
          <p:cNvSpPr txBox="1"/>
          <p:nvPr/>
        </p:nvSpPr>
        <p:spPr>
          <a:xfrm>
            <a:off x="6394383" y="6285308"/>
            <a:ext cx="7213359" cy="1619374"/>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As a result, they grow to expect this superior experience from any business that they engage with.</a:t>
            </a:r>
          </a:p>
        </p:txBody>
      </p:sp>
    </p:spTree>
    <p:extLst>
      <p:ext uri="{BB962C8B-B14F-4D97-AF65-F5344CB8AC3E}">
        <p14:creationId xmlns:p14="http://schemas.microsoft.com/office/powerpoint/2010/main" val="3355450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804E03-200E-4D91-B727-185B3FDEDD7D}"/>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DCA76A82-8941-450B-AAF7-6A81011E9895}"/>
              </a:ext>
            </a:extLst>
          </p:cNvPr>
          <p:cNvSpPr>
            <a:spLocks noGrp="1"/>
          </p:cNvSpPr>
          <p:nvPr>
            <p:ph type="title"/>
          </p:nvPr>
        </p:nvSpPr>
        <p:spPr/>
        <p:txBody>
          <a:bodyPr/>
          <a:lstStyle/>
          <a:p>
            <a:r>
              <a:rPr lang="en-US" dirty="0"/>
              <a:t>Agile</a:t>
            </a:r>
          </a:p>
        </p:txBody>
      </p:sp>
      <p:grpSp>
        <p:nvGrpSpPr>
          <p:cNvPr id="16" name="Group 15">
            <a:extLst>
              <a:ext uri="{FF2B5EF4-FFF2-40B4-BE49-F238E27FC236}">
                <a16:creationId xmlns:a16="http://schemas.microsoft.com/office/drawing/2014/main" id="{0608FE80-D9E7-46F3-9BD4-1D66245E9D9D}"/>
              </a:ext>
            </a:extLst>
          </p:cNvPr>
          <p:cNvGrpSpPr/>
          <p:nvPr/>
        </p:nvGrpSpPr>
        <p:grpSpPr>
          <a:xfrm>
            <a:off x="2309812" y="2198608"/>
            <a:ext cx="9760267" cy="5495543"/>
            <a:chOff x="1866900" y="1219200"/>
            <a:chExt cx="8401050" cy="4648200"/>
          </a:xfrm>
        </p:grpSpPr>
        <p:sp>
          <p:nvSpPr>
            <p:cNvPr id="17" name="Rectangle 16">
              <a:extLst>
                <a:ext uri="{FF2B5EF4-FFF2-40B4-BE49-F238E27FC236}">
                  <a16:creationId xmlns:a16="http://schemas.microsoft.com/office/drawing/2014/main" id="{5E5C36C0-39B7-4747-BD04-2EE5DE6ECEF2}"/>
                </a:ext>
              </a:extLst>
            </p:cNvPr>
            <p:cNvSpPr/>
            <p:nvPr/>
          </p:nvSpPr>
          <p:spPr>
            <a:xfrm>
              <a:off x="1866900" y="1219200"/>
              <a:ext cx="8401050" cy="4648200"/>
            </a:xfrm>
            <a:prstGeom prst="rect">
              <a:avLst/>
            </a:prstGeom>
            <a:gradFill flip="none" rotWithShape="1">
              <a:gsLst>
                <a:gs pos="48000">
                  <a:srgbClr val="6F50B9"/>
                </a:gs>
                <a:gs pos="0">
                  <a:srgbClr val="0F6DFF"/>
                </a:gs>
                <a:gs pos="100000">
                  <a:srgbClr val="D7306D"/>
                </a:gs>
              </a:gsLst>
              <a:lin ang="10800000" scaled="1"/>
              <a:tileRect/>
            </a:gra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18" name="Oval 17">
              <a:extLst>
                <a:ext uri="{FF2B5EF4-FFF2-40B4-BE49-F238E27FC236}">
                  <a16:creationId xmlns:a16="http://schemas.microsoft.com/office/drawing/2014/main" id="{AD58CA8C-4905-41C4-AC5A-D23D32C30924}"/>
                </a:ext>
              </a:extLst>
            </p:cNvPr>
            <p:cNvSpPr/>
            <p:nvPr/>
          </p:nvSpPr>
          <p:spPr>
            <a:xfrm>
              <a:off x="5953125" y="1371600"/>
              <a:ext cx="228600" cy="304800"/>
            </a:xfrm>
            <a:prstGeom prst="ellipse">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sp>
          <p:nvSpPr>
            <p:cNvPr id="19" name="Oval 18">
              <a:extLst>
                <a:ext uri="{FF2B5EF4-FFF2-40B4-BE49-F238E27FC236}">
                  <a16:creationId xmlns:a16="http://schemas.microsoft.com/office/drawing/2014/main" id="{4E79DBF1-24E1-40BE-B83F-C0CCC6E62A86}"/>
                </a:ext>
              </a:extLst>
            </p:cNvPr>
            <p:cNvSpPr/>
            <p:nvPr/>
          </p:nvSpPr>
          <p:spPr>
            <a:xfrm>
              <a:off x="5953125" y="5334000"/>
              <a:ext cx="228600" cy="304800"/>
            </a:xfrm>
            <a:prstGeom prst="ellipse">
              <a:avLst/>
            </a:prstGeom>
            <a:solidFill>
              <a:sysClr val="window" lastClr="FFFFFF"/>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p:txBody>
        </p:sp>
        <p:cxnSp>
          <p:nvCxnSpPr>
            <p:cNvPr id="20" name="Straight Connector 19">
              <a:extLst>
                <a:ext uri="{FF2B5EF4-FFF2-40B4-BE49-F238E27FC236}">
                  <a16:creationId xmlns:a16="http://schemas.microsoft.com/office/drawing/2014/main" id="{47CE281D-6AC4-4484-9F89-AF2436ADF8B3}"/>
                </a:ext>
              </a:extLst>
            </p:cNvPr>
            <p:cNvCxnSpPr/>
            <p:nvPr/>
          </p:nvCxnSpPr>
          <p:spPr>
            <a:xfrm>
              <a:off x="6067425" y="1524000"/>
              <a:ext cx="0" cy="3962400"/>
            </a:xfrm>
            <a:prstGeom prst="line">
              <a:avLst/>
            </a:prstGeom>
            <a:noFill/>
            <a:ln w="12700" cap="flat" cmpd="sng" algn="ctr">
              <a:solidFill>
                <a:sysClr val="window" lastClr="FFFFFF"/>
              </a:solidFill>
              <a:prstDash val="solid"/>
              <a:miter lim="800000"/>
            </a:ln>
            <a:effectLst/>
          </p:spPr>
        </p:cxnSp>
        <p:sp>
          <p:nvSpPr>
            <p:cNvPr id="21" name="TextBox 20">
              <a:extLst>
                <a:ext uri="{FF2B5EF4-FFF2-40B4-BE49-F238E27FC236}">
                  <a16:creationId xmlns:a16="http://schemas.microsoft.com/office/drawing/2014/main" id="{398170B9-C3F6-454C-9B44-079A18EA5DC6}"/>
                </a:ext>
              </a:extLst>
            </p:cNvPr>
            <p:cNvSpPr txBox="1"/>
            <p:nvPr/>
          </p:nvSpPr>
          <p:spPr>
            <a:xfrm>
              <a:off x="2266950" y="1402379"/>
              <a:ext cx="3748086" cy="7028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Significance of Agile Microservice architecture</a:t>
              </a:r>
            </a:p>
          </p:txBody>
        </p:sp>
        <p:sp>
          <p:nvSpPr>
            <p:cNvPr id="22" name="TextBox 21">
              <a:extLst>
                <a:ext uri="{FF2B5EF4-FFF2-40B4-BE49-F238E27FC236}">
                  <a16:creationId xmlns:a16="http://schemas.microsoft.com/office/drawing/2014/main" id="{DC83E1FF-B17F-4517-B80A-E7599298C36A}"/>
                </a:ext>
              </a:extLst>
            </p:cNvPr>
            <p:cNvSpPr txBox="1"/>
            <p:nvPr/>
          </p:nvSpPr>
          <p:spPr>
            <a:xfrm>
              <a:off x="6295163" y="1371600"/>
              <a:ext cx="3920388" cy="10152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Agile development methodology ideally suited to Microservices</a:t>
              </a:r>
            </a:p>
          </p:txBody>
        </p:sp>
        <p:sp>
          <p:nvSpPr>
            <p:cNvPr id="23" name="TextBox 22">
              <a:extLst>
                <a:ext uri="{FF2B5EF4-FFF2-40B4-BE49-F238E27FC236}">
                  <a16:creationId xmlns:a16="http://schemas.microsoft.com/office/drawing/2014/main" id="{7D0D8AAF-7B40-4511-9AE3-CC4D78E3F652}"/>
                </a:ext>
              </a:extLst>
            </p:cNvPr>
            <p:cNvSpPr txBox="1"/>
            <p:nvPr/>
          </p:nvSpPr>
          <p:spPr>
            <a:xfrm>
              <a:off x="2034044" y="2540068"/>
              <a:ext cx="3794401" cy="265527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Digital transformation projects are executed in a world of growing uncertainties. This leads to the need to rapidly change or modify software implementations as our clients’ requirements shift.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Agile allows us to develop, package, and deploy isolated and self-contained parts of the overall software application individually.</a:t>
              </a:r>
            </a:p>
          </p:txBody>
        </p:sp>
        <p:sp>
          <p:nvSpPr>
            <p:cNvPr id="24" name="TextBox 23">
              <a:extLst>
                <a:ext uri="{FF2B5EF4-FFF2-40B4-BE49-F238E27FC236}">
                  <a16:creationId xmlns:a16="http://schemas.microsoft.com/office/drawing/2014/main" id="{94F2B468-0B0A-4935-BF01-AD50959C9D2E}"/>
                </a:ext>
              </a:extLst>
            </p:cNvPr>
            <p:cNvSpPr txBox="1"/>
            <p:nvPr/>
          </p:nvSpPr>
          <p:spPr>
            <a:xfrm>
              <a:off x="6134807" y="2540068"/>
              <a:ext cx="4040321" cy="288956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In Microservices you have small teams working together, focused on specific areas. In much the same way, the Agile Manifesto recommends that successful and efficient teams are those that comprise of 6-8 people, who are empowered to make the necessary decisions.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prstClr val="white"/>
                  </a:solidFill>
                  <a:effectLst/>
                  <a:uLnTx/>
                  <a:uFillTx/>
                  <a:latin typeface="IBM Plex Sans" panose="020B0503050203000203" pitchFamily="34" charset="0"/>
                  <a:ea typeface="+mn-ea"/>
                  <a:cs typeface="+mn-cs"/>
                </a:rPr>
                <a:t>Agile provides the structure for teams to work together effectively when handling applications on a Microservices architecture.</a:t>
              </a:r>
            </a:p>
          </p:txBody>
        </p:sp>
      </p:grpSp>
    </p:spTree>
    <p:extLst>
      <p:ext uri="{BB962C8B-B14F-4D97-AF65-F5344CB8AC3E}">
        <p14:creationId xmlns:p14="http://schemas.microsoft.com/office/powerpoint/2010/main" val="599692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94AB8C-DBBE-4FD4-926C-6B060E739F2D}"/>
              </a:ext>
            </a:extLst>
          </p:cNvPr>
          <p:cNvSpPr>
            <a:spLocks noGrp="1"/>
          </p:cNvSpPr>
          <p:nvPr>
            <p:ph type="body" sz="quarter" idx="11"/>
          </p:nvPr>
        </p:nvSpPr>
        <p:spPr/>
        <p:txBody>
          <a:bodyPr/>
          <a:lstStyle/>
          <a:p>
            <a:r>
              <a:rPr lang="en-US" dirty="0"/>
              <a:t>How did We Come to Microservices?</a:t>
            </a:r>
            <a:endParaRPr lang="en-IN" dirty="0"/>
          </a:p>
        </p:txBody>
      </p:sp>
      <p:sp>
        <p:nvSpPr>
          <p:cNvPr id="4" name="Content Placeholder 3">
            <a:extLst>
              <a:ext uri="{FF2B5EF4-FFF2-40B4-BE49-F238E27FC236}">
                <a16:creationId xmlns:a16="http://schemas.microsoft.com/office/drawing/2014/main" id="{B14595F3-8CF5-4A21-B90D-3F833366C540}"/>
              </a:ext>
            </a:extLst>
          </p:cNvPr>
          <p:cNvSpPr>
            <a:spLocks noGrp="1"/>
          </p:cNvSpPr>
          <p:nvPr>
            <p:ph idx="1"/>
          </p:nvPr>
        </p:nvSpPr>
        <p:spPr>
          <a:xfrm>
            <a:off x="454858" y="2057400"/>
            <a:ext cx="13855502" cy="2148840"/>
          </a:xfrm>
        </p:spPr>
        <p:txBody>
          <a:bodyPr/>
          <a:lstStyle/>
          <a:p>
            <a:r>
              <a:rPr lang="en-US" dirty="0"/>
              <a:t>DevOps is the combination of cultural philosophies, practices, and tools that increases an organization’s ability to deliver applications and services at high velocity, thus evolving and improving products at a faster pace than organizations using traditional software development and infrastructure management processes. </a:t>
            </a:r>
          </a:p>
          <a:p>
            <a:endParaRPr lang="en-US" dirty="0"/>
          </a:p>
          <a:p>
            <a:r>
              <a:rPr lang="en-US" dirty="0"/>
              <a:t>This speed enables organizations to better serve their customers and compete more effectively in the market.</a:t>
            </a:r>
          </a:p>
        </p:txBody>
      </p:sp>
      <p:sp>
        <p:nvSpPr>
          <p:cNvPr id="6" name="Title 5">
            <a:extLst>
              <a:ext uri="{FF2B5EF4-FFF2-40B4-BE49-F238E27FC236}">
                <a16:creationId xmlns:a16="http://schemas.microsoft.com/office/drawing/2014/main" id="{27912AB0-E029-4C33-9629-A9548AA6D981}"/>
              </a:ext>
            </a:extLst>
          </p:cNvPr>
          <p:cNvSpPr>
            <a:spLocks noGrp="1"/>
          </p:cNvSpPr>
          <p:nvPr>
            <p:ph type="title"/>
          </p:nvPr>
        </p:nvSpPr>
        <p:spPr/>
        <p:txBody>
          <a:bodyPr/>
          <a:lstStyle/>
          <a:p>
            <a:r>
              <a:rPr lang="en-US" dirty="0"/>
              <a:t>DevOps</a:t>
            </a:r>
          </a:p>
        </p:txBody>
      </p:sp>
      <p:pic>
        <p:nvPicPr>
          <p:cNvPr id="7" name="Picture 6">
            <a:extLst>
              <a:ext uri="{FF2B5EF4-FFF2-40B4-BE49-F238E27FC236}">
                <a16:creationId xmlns:a16="http://schemas.microsoft.com/office/drawing/2014/main" id="{98640AD6-250D-4794-BC06-4E710B2D2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0109" y="4465320"/>
            <a:ext cx="9525000" cy="1676400"/>
          </a:xfrm>
          <a:prstGeom prst="rect">
            <a:avLst/>
          </a:prstGeom>
        </p:spPr>
      </p:pic>
    </p:spTree>
    <p:extLst>
      <p:ext uri="{BB962C8B-B14F-4D97-AF65-F5344CB8AC3E}">
        <p14:creationId xmlns:p14="http://schemas.microsoft.com/office/powerpoint/2010/main" val="4045758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3A7D8C9-CCAB-419E-B57E-5715137F01C1}"/>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Moving To Microservices</a:t>
            </a:r>
          </a:p>
        </p:txBody>
      </p:sp>
      <p:pic>
        <p:nvPicPr>
          <p:cNvPr id="5" name="Picture 4">
            <a:extLst>
              <a:ext uri="{FF2B5EF4-FFF2-40B4-BE49-F238E27FC236}">
                <a16:creationId xmlns:a16="http://schemas.microsoft.com/office/drawing/2014/main" id="{27DA3342-43F0-4153-8B0D-56E80BE4B406}"/>
              </a:ext>
            </a:extLst>
          </p:cNvPr>
          <p:cNvPicPr>
            <a:picLocks noChangeAspect="1"/>
          </p:cNvPicPr>
          <p:nvPr/>
        </p:nvPicPr>
        <p:blipFill>
          <a:blip r:embed="rId2">
            <a:biLevel thresh="50000"/>
          </a:blip>
          <a:stretch>
            <a:fillRect/>
          </a:stretch>
        </p:blipFill>
        <p:spPr>
          <a:xfrm>
            <a:off x="2020353" y="2926080"/>
            <a:ext cx="2659296" cy="3954780"/>
          </a:xfrm>
          <a:prstGeom prst="rect">
            <a:avLst/>
          </a:prstGeom>
        </p:spPr>
      </p:pic>
    </p:spTree>
    <p:extLst>
      <p:ext uri="{BB962C8B-B14F-4D97-AF65-F5344CB8AC3E}">
        <p14:creationId xmlns:p14="http://schemas.microsoft.com/office/powerpoint/2010/main" val="3140319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749EBD-5B05-4983-AF2D-CA9CECDDD828}"/>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7D4EE1C4-600A-464E-B7C5-96AD6F2D24A0}"/>
              </a:ext>
            </a:extLst>
          </p:cNvPr>
          <p:cNvSpPr>
            <a:spLocks noGrp="1"/>
          </p:cNvSpPr>
          <p:nvPr>
            <p:ph type="title"/>
          </p:nvPr>
        </p:nvSpPr>
        <p:spPr/>
        <p:txBody>
          <a:bodyPr/>
          <a:lstStyle/>
          <a:p>
            <a:r>
              <a:rPr lang="en-IN" dirty="0"/>
              <a:t>Reasons to shift to Microservices</a:t>
            </a:r>
          </a:p>
        </p:txBody>
      </p:sp>
      <p:sp>
        <p:nvSpPr>
          <p:cNvPr id="4" name="Rectangle 3">
            <a:extLst>
              <a:ext uri="{FF2B5EF4-FFF2-40B4-BE49-F238E27FC236}">
                <a16:creationId xmlns:a16="http://schemas.microsoft.com/office/drawing/2014/main" id="{D876044E-6D29-4C5F-A39A-956BF586D2EB}"/>
              </a:ext>
            </a:extLst>
          </p:cNvPr>
          <p:cNvSpPr/>
          <p:nvPr/>
        </p:nvSpPr>
        <p:spPr>
          <a:xfrm>
            <a:off x="4630" y="1709928"/>
            <a:ext cx="14310360" cy="5907024"/>
          </a:xfrm>
          <a:prstGeom prst="rect">
            <a:avLst/>
          </a:prstGeom>
          <a:ln>
            <a:noFill/>
          </a:ln>
        </p:spPr>
      </p:sp>
      <p:pic>
        <p:nvPicPr>
          <p:cNvPr id="3" name="Picture 2">
            <a:extLst>
              <a:ext uri="{FF2B5EF4-FFF2-40B4-BE49-F238E27FC236}">
                <a16:creationId xmlns:a16="http://schemas.microsoft.com/office/drawing/2014/main" id="{9DFEC072-3044-469A-BEDF-7505E404CEEA}"/>
              </a:ext>
            </a:extLst>
          </p:cNvPr>
          <p:cNvPicPr>
            <a:picLocks noChangeAspect="1"/>
          </p:cNvPicPr>
          <p:nvPr/>
        </p:nvPicPr>
        <p:blipFill>
          <a:blip r:embed="rId2"/>
          <a:stretch>
            <a:fillRect/>
          </a:stretch>
        </p:blipFill>
        <p:spPr>
          <a:xfrm>
            <a:off x="727896" y="2441448"/>
            <a:ext cx="13175614" cy="4535424"/>
          </a:xfrm>
          <a:prstGeom prst="rect">
            <a:avLst/>
          </a:prstGeom>
        </p:spPr>
      </p:pic>
      <p:sp>
        <p:nvSpPr>
          <p:cNvPr id="7" name="TextBox 6">
            <a:extLst>
              <a:ext uri="{FF2B5EF4-FFF2-40B4-BE49-F238E27FC236}">
                <a16:creationId xmlns:a16="http://schemas.microsoft.com/office/drawing/2014/main" id="{1037132B-C2D2-4C3A-BE20-30B7AD1392AA}"/>
              </a:ext>
            </a:extLst>
          </p:cNvPr>
          <p:cNvSpPr txBox="1"/>
          <p:nvPr/>
        </p:nvSpPr>
        <p:spPr>
          <a:xfrm>
            <a:off x="913561" y="3152123"/>
            <a:ext cx="2441793" cy="1397118"/>
          </a:xfrm>
          <a:prstGeom prst="rect">
            <a:avLst/>
          </a:prstGeom>
        </p:spPr>
        <p:txBody>
          <a:bodyPr wrap="square" lIns="91440" tIns="45720" rIns="91440" bIns="45720" rtlCol="0">
            <a:noAutofit/>
          </a:bodyPr>
          <a:lstStyle/>
          <a:p>
            <a:pPr marL="0" marR="0" lvl="0" indent="0" algn="ctr" defTabSz="1097280" rtl="0" eaLnBrk="1" fontAlgn="auto" latinLnBrk="0" hangingPunct="1">
              <a:lnSpc>
                <a:spcPct val="105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Simple to </a:t>
            </a:r>
            <a:b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b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develop, test, deploy, and</a:t>
            </a:r>
            <a:b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b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scale</a:t>
            </a:r>
          </a:p>
          <a:p>
            <a:pPr marL="0" marR="0" lvl="0" indent="0" algn="ctr" defTabSz="1097280" rtl="0" eaLnBrk="1" fontAlgn="auto" latinLnBrk="0" hangingPunct="1">
              <a:lnSpc>
                <a:spcPct val="105000"/>
              </a:lnSpc>
              <a:spcBef>
                <a:spcPts val="10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3" name="TextBox 22">
            <a:extLst>
              <a:ext uri="{FF2B5EF4-FFF2-40B4-BE49-F238E27FC236}">
                <a16:creationId xmlns:a16="http://schemas.microsoft.com/office/drawing/2014/main" id="{7CFC2A73-A8EB-43B4-8DF9-45FB4653271D}"/>
              </a:ext>
            </a:extLst>
          </p:cNvPr>
          <p:cNvSpPr txBox="1"/>
          <p:nvPr/>
        </p:nvSpPr>
        <p:spPr>
          <a:xfrm>
            <a:off x="2599378" y="5221256"/>
            <a:ext cx="2441793" cy="1397118"/>
          </a:xfrm>
          <a:prstGeom prst="rect">
            <a:avLst/>
          </a:prstGeom>
        </p:spPr>
        <p:txBody>
          <a:bodyPr wrap="square" lIns="91440" tIns="45720" rIns="91440" bIns="45720" rtlCol="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Embraces DevOps and automation</a:t>
            </a:r>
          </a:p>
        </p:txBody>
      </p:sp>
      <p:sp>
        <p:nvSpPr>
          <p:cNvPr id="24" name="TextBox 23">
            <a:extLst>
              <a:ext uri="{FF2B5EF4-FFF2-40B4-BE49-F238E27FC236}">
                <a16:creationId xmlns:a16="http://schemas.microsoft.com/office/drawing/2014/main" id="{C889370C-CECA-4EF8-B067-90BAF2CFAD43}"/>
              </a:ext>
            </a:extLst>
          </p:cNvPr>
          <p:cNvSpPr txBox="1"/>
          <p:nvPr/>
        </p:nvSpPr>
        <p:spPr>
          <a:xfrm>
            <a:off x="4375725" y="3172968"/>
            <a:ext cx="2441793" cy="1397118"/>
          </a:xfrm>
          <a:prstGeom prst="rect">
            <a:avLst/>
          </a:prstGeom>
        </p:spPr>
        <p:txBody>
          <a:bodyPr wrap="square" lIns="91440" tIns="45720" rIns="91440" bIns="45720" rtlCol="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Reduces the complexity of writing large lines of code</a:t>
            </a:r>
          </a:p>
        </p:txBody>
      </p:sp>
      <p:sp>
        <p:nvSpPr>
          <p:cNvPr id="28" name="TextBox 27">
            <a:extLst>
              <a:ext uri="{FF2B5EF4-FFF2-40B4-BE49-F238E27FC236}">
                <a16:creationId xmlns:a16="http://schemas.microsoft.com/office/drawing/2014/main" id="{8A7986A6-3DD8-4DD2-AB05-9C0B3561940E}"/>
              </a:ext>
            </a:extLst>
          </p:cNvPr>
          <p:cNvSpPr txBox="1"/>
          <p:nvPr/>
        </p:nvSpPr>
        <p:spPr>
          <a:xfrm>
            <a:off x="6302698" y="4498848"/>
            <a:ext cx="1959151" cy="1987967"/>
          </a:xfrm>
          <a:prstGeom prst="rect">
            <a:avLst/>
          </a:prstGeom>
        </p:spPr>
        <p:txBody>
          <a:bodyPr wrap="square" lIns="91440" tIns="45720" rIns="91440" bIns="45720" rtlCol="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Improves communication between Development, QA, and Testing teams</a:t>
            </a:r>
          </a:p>
        </p:txBody>
      </p:sp>
      <p:sp>
        <p:nvSpPr>
          <p:cNvPr id="29" name="TextBox 28">
            <a:extLst>
              <a:ext uri="{FF2B5EF4-FFF2-40B4-BE49-F238E27FC236}">
                <a16:creationId xmlns:a16="http://schemas.microsoft.com/office/drawing/2014/main" id="{FD61248F-F887-4EF0-A4A5-6D9ECB8B9368}"/>
              </a:ext>
            </a:extLst>
          </p:cNvPr>
          <p:cNvSpPr txBox="1"/>
          <p:nvPr/>
        </p:nvSpPr>
        <p:spPr>
          <a:xfrm>
            <a:off x="8004806" y="3152186"/>
            <a:ext cx="2060438" cy="1397118"/>
          </a:xfrm>
          <a:prstGeom prst="rect">
            <a:avLst/>
          </a:prstGeom>
        </p:spPr>
        <p:txBody>
          <a:bodyPr wrap="square" lIns="91440" tIns="45720" rIns="91440" bIns="45720" rtlCol="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Faster startup time - thanks to lightweight servers</a:t>
            </a:r>
          </a:p>
        </p:txBody>
      </p:sp>
      <p:sp>
        <p:nvSpPr>
          <p:cNvPr id="30" name="TextBox 29">
            <a:extLst>
              <a:ext uri="{FF2B5EF4-FFF2-40B4-BE49-F238E27FC236}">
                <a16:creationId xmlns:a16="http://schemas.microsoft.com/office/drawing/2014/main" id="{4497672A-4944-46F3-9AE6-9E55162B8685}"/>
              </a:ext>
            </a:extLst>
          </p:cNvPr>
          <p:cNvSpPr txBox="1"/>
          <p:nvPr/>
        </p:nvSpPr>
        <p:spPr>
          <a:xfrm>
            <a:off x="9523376" y="5204850"/>
            <a:ext cx="2441793" cy="1397118"/>
          </a:xfrm>
          <a:prstGeom prst="rect">
            <a:avLst/>
          </a:prstGeom>
        </p:spPr>
        <p:txBody>
          <a:bodyPr wrap="square" lIns="91440" tIns="45720" rIns="91440" bIns="45720" rtlCol="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Easy to find bugs and address them quickly</a:t>
            </a:r>
          </a:p>
        </p:txBody>
      </p:sp>
      <p:sp>
        <p:nvSpPr>
          <p:cNvPr id="33" name="TextBox 32">
            <a:extLst>
              <a:ext uri="{FF2B5EF4-FFF2-40B4-BE49-F238E27FC236}">
                <a16:creationId xmlns:a16="http://schemas.microsoft.com/office/drawing/2014/main" id="{24EADC4B-8F8C-444A-ACFE-F60533AF1DB4}"/>
              </a:ext>
            </a:extLst>
          </p:cNvPr>
          <p:cNvSpPr txBox="1"/>
          <p:nvPr/>
        </p:nvSpPr>
        <p:spPr>
          <a:xfrm>
            <a:off x="11224585" y="3233361"/>
            <a:ext cx="2441793" cy="1397118"/>
          </a:xfrm>
          <a:prstGeom prst="rect">
            <a:avLst/>
          </a:prstGeom>
        </p:spPr>
        <p:txBody>
          <a:bodyPr wrap="square" lIns="91440" tIns="45720" rIns="91440" bIns="45720" rtlCol="0">
            <a:noAutofit/>
          </a:bodyPr>
          <a:lstStyle/>
          <a:p>
            <a:pPr marL="0" marR="0" lvl="0" indent="0" algn="ctr" defTabSz="6223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Independent scaling of each service</a:t>
            </a:r>
          </a:p>
        </p:txBody>
      </p:sp>
    </p:spTree>
    <p:extLst>
      <p:ext uri="{BB962C8B-B14F-4D97-AF65-F5344CB8AC3E}">
        <p14:creationId xmlns:p14="http://schemas.microsoft.com/office/powerpoint/2010/main" val="4210817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8BA1CB-5434-4646-BA7C-3DCC886ADEC3}"/>
              </a:ext>
            </a:extLst>
          </p:cNvPr>
          <p:cNvSpPr/>
          <p:nvPr/>
        </p:nvSpPr>
        <p:spPr>
          <a:xfrm>
            <a:off x="228600" y="2194560"/>
            <a:ext cx="3200400" cy="640080"/>
          </a:xfrm>
          <a:prstGeom prst="rect">
            <a:avLst/>
          </a:prstGeom>
          <a:solidFill>
            <a:srgbClr val="C4CFD4"/>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Title 1">
            <a:extLst>
              <a:ext uri="{FF2B5EF4-FFF2-40B4-BE49-F238E27FC236}">
                <a16:creationId xmlns:a16="http://schemas.microsoft.com/office/drawing/2014/main" id="{0C00396E-AC2A-4D6A-83BF-CA6DCB29F4C0}"/>
              </a:ext>
            </a:extLst>
          </p:cNvPr>
          <p:cNvSpPr>
            <a:spLocks noGrp="1"/>
          </p:cNvSpPr>
          <p:nvPr>
            <p:ph type="title"/>
          </p:nvPr>
        </p:nvSpPr>
        <p:spPr/>
        <p:txBody>
          <a:bodyPr/>
          <a:lstStyle/>
          <a:p>
            <a:r>
              <a:rPr lang="en-US" dirty="0"/>
              <a:t>Introduction</a:t>
            </a:r>
          </a:p>
        </p:txBody>
      </p:sp>
      <p:sp>
        <p:nvSpPr>
          <p:cNvPr id="5" name="Content Placeholder 11">
            <a:extLst>
              <a:ext uri="{FF2B5EF4-FFF2-40B4-BE49-F238E27FC236}">
                <a16:creationId xmlns:a16="http://schemas.microsoft.com/office/drawing/2014/main" id="{968C4033-EBF8-4A41-8482-2E71F9E09FCE}"/>
              </a:ext>
            </a:extLst>
          </p:cNvPr>
          <p:cNvSpPr txBox="1">
            <a:spLocks/>
          </p:cNvSpPr>
          <p:nvPr/>
        </p:nvSpPr>
        <p:spPr>
          <a:xfrm>
            <a:off x="3962400" y="2057400"/>
            <a:ext cx="10210800" cy="5257800"/>
          </a:xfrm>
          <a:prstGeom prst="rect">
            <a:avLst/>
          </a:prstGeom>
        </p:spPr>
        <p:txBody>
          <a:bodyPr/>
          <a:lst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b="1" dirty="0">
                <a:solidFill>
                  <a:schemeClr val="tx1"/>
                </a:solidFill>
              </a:rPr>
              <a:t>Who I am: &lt;Instructor Name&gt;</a:t>
            </a:r>
          </a:p>
          <a:p>
            <a:pPr marL="342900" indent="-342900">
              <a:buFont typeface="Arial" panose="020B0604020202020204" pitchFamily="34" charset="0"/>
              <a:buChar char="•"/>
            </a:pPr>
            <a:r>
              <a:rPr lang="en-US" dirty="0">
                <a:solidFill>
                  <a:schemeClr val="tx1"/>
                </a:solidFill>
              </a:rPr>
              <a:t>Title</a:t>
            </a:r>
          </a:p>
          <a:p>
            <a:pPr marL="342900" indent="-342900">
              <a:buFont typeface="Arial" panose="020B0604020202020204" pitchFamily="34" charset="0"/>
              <a:buChar char="•"/>
            </a:pPr>
            <a:r>
              <a:rPr lang="en-US" dirty="0">
                <a:solidFill>
                  <a:schemeClr val="tx1"/>
                </a:solidFill>
              </a:rPr>
              <a:t>Organization</a:t>
            </a:r>
          </a:p>
          <a:p>
            <a:pPr marL="342900" indent="-342900">
              <a:buFont typeface="Arial" panose="020B0604020202020204" pitchFamily="34" charset="0"/>
              <a:buChar char="•"/>
            </a:pPr>
            <a:r>
              <a:rPr lang="en-US" dirty="0">
                <a:solidFill>
                  <a:schemeClr val="tx1"/>
                </a:solidFill>
              </a:rPr>
              <a:t>Role</a:t>
            </a:r>
          </a:p>
          <a:p>
            <a:pPr marL="342900" indent="-342900">
              <a:buFont typeface="Arial" panose="020B0604020202020204" pitchFamily="34" charset="0"/>
              <a:buChar char="•"/>
            </a:pPr>
            <a:r>
              <a:rPr lang="en-US" dirty="0">
                <a:solidFill>
                  <a:schemeClr val="tx1"/>
                </a:solidFill>
              </a:rPr>
              <a:t>Background</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7" name="Text Placeholder 6">
            <a:extLst>
              <a:ext uri="{FF2B5EF4-FFF2-40B4-BE49-F238E27FC236}">
                <a16:creationId xmlns:a16="http://schemas.microsoft.com/office/drawing/2014/main" id="{3CEA007B-2AD9-4B27-92C5-EAF6DAF0E771}"/>
              </a:ext>
            </a:extLst>
          </p:cNvPr>
          <p:cNvSpPr>
            <a:spLocks noGrp="1"/>
          </p:cNvSpPr>
          <p:nvPr>
            <p:ph type="body" sz="quarter" idx="11"/>
          </p:nvPr>
        </p:nvSpPr>
        <p:spPr/>
        <p:txBody>
          <a:bodyPr/>
          <a:lstStyle/>
          <a:p>
            <a:r>
              <a:rPr lang="en-US" dirty="0"/>
              <a:t>How did We Come to Microservices?</a:t>
            </a:r>
            <a:endParaRPr lang="en-IN" dirty="0"/>
          </a:p>
        </p:txBody>
      </p:sp>
    </p:spTree>
    <p:extLst>
      <p:ext uri="{BB962C8B-B14F-4D97-AF65-F5344CB8AC3E}">
        <p14:creationId xmlns:p14="http://schemas.microsoft.com/office/powerpoint/2010/main" val="2478726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8FDAE1-327C-41DA-8BDB-8A9B6B83E3A7}"/>
              </a:ext>
            </a:extLst>
          </p:cNvPr>
          <p:cNvSpPr>
            <a:spLocks noGrp="1"/>
          </p:cNvSpPr>
          <p:nvPr>
            <p:ph type="body" sz="quarter" idx="11"/>
          </p:nvPr>
        </p:nvSpPr>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EDF38607-523E-4E82-8908-A5987242E703}"/>
              </a:ext>
            </a:extLst>
          </p:cNvPr>
          <p:cNvSpPr>
            <a:spLocks noGrp="1"/>
          </p:cNvSpPr>
          <p:nvPr>
            <p:ph type="title"/>
          </p:nvPr>
        </p:nvSpPr>
        <p:spPr/>
        <p:txBody>
          <a:bodyPr/>
          <a:lstStyle/>
          <a:p>
            <a:r>
              <a:rPr lang="en-IN" dirty="0"/>
              <a:t>Moving to Microservices</a:t>
            </a:r>
          </a:p>
        </p:txBody>
      </p:sp>
      <p:pic>
        <p:nvPicPr>
          <p:cNvPr id="4" name="Picture 3">
            <a:extLst>
              <a:ext uri="{FF2B5EF4-FFF2-40B4-BE49-F238E27FC236}">
                <a16:creationId xmlns:a16="http://schemas.microsoft.com/office/drawing/2014/main" id="{9F4B1EDD-D1F2-4FBB-AD5A-E2E9E5E2C064}"/>
              </a:ext>
            </a:extLst>
          </p:cNvPr>
          <p:cNvPicPr>
            <a:picLocks noChangeAspect="1"/>
          </p:cNvPicPr>
          <p:nvPr/>
        </p:nvPicPr>
        <p:blipFill>
          <a:blip r:embed="rId2"/>
          <a:stretch>
            <a:fillRect/>
          </a:stretch>
        </p:blipFill>
        <p:spPr>
          <a:xfrm>
            <a:off x="170219" y="2423160"/>
            <a:ext cx="14289961" cy="4389120"/>
          </a:xfrm>
          <a:prstGeom prst="rect">
            <a:avLst/>
          </a:prstGeom>
        </p:spPr>
      </p:pic>
      <p:sp>
        <p:nvSpPr>
          <p:cNvPr id="7" name="TextBox 6">
            <a:extLst>
              <a:ext uri="{FF2B5EF4-FFF2-40B4-BE49-F238E27FC236}">
                <a16:creationId xmlns:a16="http://schemas.microsoft.com/office/drawing/2014/main" id="{FD920A68-E2DC-44BA-A813-76936FC379F4}"/>
              </a:ext>
            </a:extLst>
          </p:cNvPr>
          <p:cNvSpPr txBox="1"/>
          <p:nvPr/>
        </p:nvSpPr>
        <p:spPr>
          <a:xfrm>
            <a:off x="685800" y="3803266"/>
            <a:ext cx="2743200" cy="27432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Moving to Microservices from a monolith is a huge paradigm shift. A new culture needs to be built around how a team should handle and code their services.</a:t>
            </a:r>
            <a:endParaRPr kumimoji="0" lang="en-IN"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1097280" rtl="0" eaLnBrk="1" fontAlgn="auto" latinLnBrk="0" hangingPunct="1">
              <a:lnSpc>
                <a:spcPct val="105000"/>
              </a:lnSpc>
              <a:spcBef>
                <a:spcPts val="100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305FFAB9-DEF8-4126-9660-1F94FA98B7AC}"/>
              </a:ext>
            </a:extLst>
          </p:cNvPr>
          <p:cNvSpPr txBox="1"/>
          <p:nvPr/>
        </p:nvSpPr>
        <p:spPr>
          <a:xfrm>
            <a:off x="4297680" y="3803266"/>
            <a:ext cx="2743200" cy="27432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This kind of transition is always incremental because it is hard to build and prepare everything beforehand. So, it is important to analyze and prioritize the base to begin with.</a:t>
            </a:r>
            <a:endParaRPr kumimoji="0" lang="en-IN"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3" name="TextBox 12">
            <a:extLst>
              <a:ext uri="{FF2B5EF4-FFF2-40B4-BE49-F238E27FC236}">
                <a16:creationId xmlns:a16="http://schemas.microsoft.com/office/drawing/2014/main" id="{E5FBE387-93F8-4486-9A39-87FD3A67ED40}"/>
              </a:ext>
            </a:extLst>
          </p:cNvPr>
          <p:cNvSpPr txBox="1"/>
          <p:nvPr/>
        </p:nvSpPr>
        <p:spPr>
          <a:xfrm>
            <a:off x="7875270" y="3803266"/>
            <a:ext cx="2743200" cy="27432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As the number of Microservices increases, managing them gets more challenging. It is important that management is planned before or while Microservices are being built.</a:t>
            </a:r>
          </a:p>
        </p:txBody>
      </p:sp>
      <p:sp>
        <p:nvSpPr>
          <p:cNvPr id="14" name="TextBox 13">
            <a:extLst>
              <a:ext uri="{FF2B5EF4-FFF2-40B4-BE49-F238E27FC236}">
                <a16:creationId xmlns:a16="http://schemas.microsoft.com/office/drawing/2014/main" id="{4E4DF751-92A7-4D83-A646-0EB338F296C4}"/>
              </a:ext>
            </a:extLst>
          </p:cNvPr>
          <p:cNvSpPr txBox="1"/>
          <p:nvPr/>
        </p:nvSpPr>
        <p:spPr>
          <a:xfrm>
            <a:off x="11325900" y="3794760"/>
            <a:ext cx="3030180" cy="2743200"/>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While the modularity helps, things can very quickly get out of hand if not managed well. Many engineering leaders have stated that the mismanagement of these services is as much a problem as problems faced during the initial stages of the transformation from monolithic applications.</a:t>
            </a:r>
          </a:p>
        </p:txBody>
      </p:sp>
    </p:spTree>
    <p:extLst>
      <p:ext uri="{BB962C8B-B14F-4D97-AF65-F5344CB8AC3E}">
        <p14:creationId xmlns:p14="http://schemas.microsoft.com/office/powerpoint/2010/main" val="299444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04FB71-84A5-402A-8063-F461803547B3}"/>
              </a:ext>
            </a:extLst>
          </p:cNvPr>
          <p:cNvSpPr>
            <a:spLocks noGrp="1"/>
          </p:cNvSpPr>
          <p:nvPr>
            <p:ph type="body" sz="quarter" idx="11"/>
          </p:nvPr>
        </p:nvSpPr>
        <p:spPr/>
        <p:txBody>
          <a:bodyPr/>
          <a:lstStyle/>
          <a:p>
            <a:r>
              <a:rPr lang="en-US" dirty="0"/>
              <a:t>How did We Come to Microservices?</a:t>
            </a:r>
          </a:p>
        </p:txBody>
      </p:sp>
      <p:sp>
        <p:nvSpPr>
          <p:cNvPr id="5" name="Title 4">
            <a:extLst>
              <a:ext uri="{FF2B5EF4-FFF2-40B4-BE49-F238E27FC236}">
                <a16:creationId xmlns:a16="http://schemas.microsoft.com/office/drawing/2014/main" id="{2514154D-3AB3-4EE8-A827-E31E1EE712D8}"/>
              </a:ext>
            </a:extLst>
          </p:cNvPr>
          <p:cNvSpPr>
            <a:spLocks noGrp="1"/>
          </p:cNvSpPr>
          <p:nvPr>
            <p:ph type="title"/>
          </p:nvPr>
        </p:nvSpPr>
        <p:spPr/>
        <p:txBody>
          <a:bodyPr/>
          <a:lstStyle/>
          <a:p>
            <a:r>
              <a:rPr lang="en-US" dirty="0"/>
              <a:t>Before staring, few words from the wise</a:t>
            </a:r>
            <a:endParaRPr lang="en-IN" dirty="0"/>
          </a:p>
        </p:txBody>
      </p:sp>
      <p:pic>
        <p:nvPicPr>
          <p:cNvPr id="6" name="Picture 5">
            <a:extLst>
              <a:ext uri="{FF2B5EF4-FFF2-40B4-BE49-F238E27FC236}">
                <a16:creationId xmlns:a16="http://schemas.microsoft.com/office/drawing/2014/main" id="{C92F5DB9-98F3-432C-A76F-DC01F79D307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975104"/>
            <a:ext cx="5549266" cy="4221480"/>
          </a:xfrm>
          <a:prstGeom prst="roundRect">
            <a:avLst>
              <a:gd name="adj" fmla="val 16667"/>
            </a:avLst>
          </a:prstGeom>
          <a:scene3d>
            <a:camera prst="orthographicFront"/>
            <a:lightRig rig="contrasting" dir="t">
              <a:rot lat="0" lon="0" rev="4200000"/>
            </a:lightRig>
          </a:scene3d>
        </p:spPr>
      </p:pic>
      <p:pic>
        <p:nvPicPr>
          <p:cNvPr id="7" name="Picture 6">
            <a:extLst>
              <a:ext uri="{FF2B5EF4-FFF2-40B4-BE49-F238E27FC236}">
                <a16:creationId xmlns:a16="http://schemas.microsoft.com/office/drawing/2014/main" id="{F7E62C68-9FA9-4092-8DDD-F42D495C8DE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94558" y="5212080"/>
            <a:ext cx="2966086" cy="2680336"/>
          </a:xfrm>
          <a:prstGeom prst="roundRect">
            <a:avLst>
              <a:gd name="adj" fmla="val 16667"/>
            </a:avLst>
          </a:prstGeom>
          <a:scene3d>
            <a:camera prst="orthographicFront"/>
            <a:lightRig rig="contrasting" dir="t">
              <a:rot lat="0" lon="0" rev="4200000"/>
            </a:lightRig>
          </a:scene3d>
        </p:spPr>
      </p:pic>
      <p:pic>
        <p:nvPicPr>
          <p:cNvPr id="8" name="Picture 7">
            <a:extLst>
              <a:ext uri="{FF2B5EF4-FFF2-40B4-BE49-F238E27FC236}">
                <a16:creationId xmlns:a16="http://schemas.microsoft.com/office/drawing/2014/main" id="{B7C3BDF8-C98D-4374-9C60-D3044A79DD5D}"/>
              </a:ext>
            </a:extLst>
          </p:cNvPr>
          <p:cNvPicPr/>
          <p:nvPr/>
        </p:nvPicPr>
        <p:blipFill>
          <a:blip r:embed="rId4"/>
          <a:stretch>
            <a:fillRect/>
          </a:stretch>
        </p:blipFill>
        <p:spPr>
          <a:xfrm>
            <a:off x="6675120" y="5831205"/>
            <a:ext cx="2966086" cy="1442086"/>
          </a:xfrm>
          <a:prstGeom prst="roundRect">
            <a:avLst>
              <a:gd name="adj" fmla="val 16667"/>
            </a:avLst>
          </a:prstGeom>
          <a:scene3d>
            <a:camera prst="orthographicFront"/>
            <a:lightRig rig="contrasting" dir="t">
              <a:rot lat="0" lon="0" rev="4200000"/>
            </a:lightRig>
          </a:scene3d>
        </p:spPr>
      </p:pic>
      <p:pic>
        <p:nvPicPr>
          <p:cNvPr id="9" name="Picture 8">
            <a:extLst>
              <a:ext uri="{FF2B5EF4-FFF2-40B4-BE49-F238E27FC236}">
                <a16:creationId xmlns:a16="http://schemas.microsoft.com/office/drawing/2014/main" id="{09D50A14-A103-454C-81C4-E8957756F98E}"/>
              </a:ext>
            </a:extLst>
          </p:cNvPr>
          <p:cNvPicPr>
            <a:picLocks noChangeAspect="1"/>
          </p:cNvPicPr>
          <p:nvPr/>
        </p:nvPicPr>
        <p:blipFill>
          <a:blip r:embed="rId5"/>
          <a:stretch>
            <a:fillRect/>
          </a:stretch>
        </p:blipFill>
        <p:spPr>
          <a:xfrm>
            <a:off x="5486400" y="2606040"/>
            <a:ext cx="8616316" cy="2272666"/>
          </a:xfrm>
          <a:prstGeom prst="rect">
            <a:avLst/>
          </a:prstGeom>
        </p:spPr>
      </p:pic>
    </p:spTree>
    <p:extLst>
      <p:ext uri="{BB962C8B-B14F-4D97-AF65-F5344CB8AC3E}">
        <p14:creationId xmlns:p14="http://schemas.microsoft.com/office/powerpoint/2010/main" val="1819404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C78FE-953F-4D02-8C79-5B1875C90EB0}"/>
              </a:ext>
            </a:extLst>
          </p:cNvPr>
          <p:cNvPicPr>
            <a:picLocks noChangeAspect="1"/>
          </p:cNvPicPr>
          <p:nvPr/>
        </p:nvPicPr>
        <p:blipFill>
          <a:blip r:embed="rId2"/>
          <a:stretch>
            <a:fillRect/>
          </a:stretch>
        </p:blipFill>
        <p:spPr>
          <a:xfrm>
            <a:off x="2740209" y="1691641"/>
            <a:ext cx="9149982" cy="5501644"/>
          </a:xfrm>
          <a:prstGeom prst="rect">
            <a:avLst/>
          </a:prstGeom>
        </p:spPr>
      </p:pic>
    </p:spTree>
    <p:extLst>
      <p:ext uri="{BB962C8B-B14F-4D97-AF65-F5344CB8AC3E}">
        <p14:creationId xmlns:p14="http://schemas.microsoft.com/office/powerpoint/2010/main" val="341978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a:extLst>
              <a:ext uri="{FF2B5EF4-FFF2-40B4-BE49-F238E27FC236}">
                <a16:creationId xmlns:a16="http://schemas.microsoft.com/office/drawing/2014/main" id="{F453C6DE-8E03-4546-BDC8-AF605CEF0BA3}"/>
              </a:ext>
            </a:extLst>
          </p:cNvPr>
          <p:cNvSpPr>
            <a:spLocks noGrp="1"/>
          </p:cNvSpPr>
          <p:nvPr>
            <p:ph type="body" sz="quarter" idx="11"/>
          </p:nvPr>
        </p:nvSpPr>
        <p:spPr/>
        <p:txBody>
          <a:bodyPr/>
          <a:lstStyle/>
          <a:p>
            <a:r>
              <a:rPr lang="en-IN" dirty="0"/>
              <a:t>Microservices Prerequisites</a:t>
            </a:r>
          </a:p>
        </p:txBody>
      </p:sp>
      <p:sp>
        <p:nvSpPr>
          <p:cNvPr id="2" name="Title 1">
            <a:extLst>
              <a:ext uri="{FF2B5EF4-FFF2-40B4-BE49-F238E27FC236}">
                <a16:creationId xmlns:a16="http://schemas.microsoft.com/office/drawing/2014/main" id="{686608B4-00EB-4BE0-A506-6E145AC8324D}"/>
              </a:ext>
            </a:extLst>
          </p:cNvPr>
          <p:cNvSpPr>
            <a:spLocks noGrp="1"/>
          </p:cNvSpPr>
          <p:nvPr>
            <p:ph type="title"/>
          </p:nvPr>
        </p:nvSpPr>
        <p:spPr>
          <a:xfrm>
            <a:off x="457200" y="685800"/>
            <a:ext cx="13716000" cy="562048"/>
          </a:xfrm>
        </p:spPr>
        <p:txBody>
          <a:bodyPr/>
          <a:lstStyle/>
          <a:p>
            <a:r>
              <a:rPr lang="en-US" dirty="0"/>
              <a:t>Agenda</a:t>
            </a:r>
          </a:p>
        </p:txBody>
      </p:sp>
      <p:grpSp>
        <p:nvGrpSpPr>
          <p:cNvPr id="62" name="Group 61">
            <a:extLst>
              <a:ext uri="{FF2B5EF4-FFF2-40B4-BE49-F238E27FC236}">
                <a16:creationId xmlns:a16="http://schemas.microsoft.com/office/drawing/2014/main" id="{55A9D88F-EA95-43AF-975B-873A23FD176A}"/>
              </a:ext>
            </a:extLst>
          </p:cNvPr>
          <p:cNvGrpSpPr/>
          <p:nvPr/>
        </p:nvGrpSpPr>
        <p:grpSpPr>
          <a:xfrm>
            <a:off x="459477" y="1912734"/>
            <a:ext cx="13452923" cy="4670014"/>
            <a:chOff x="459477" y="2172307"/>
            <a:chExt cx="13452923" cy="4670014"/>
          </a:xfrm>
        </p:grpSpPr>
        <p:sp>
          <p:nvSpPr>
            <p:cNvPr id="8" name="Freeform: Shape 7">
              <a:extLst>
                <a:ext uri="{FF2B5EF4-FFF2-40B4-BE49-F238E27FC236}">
                  <a16:creationId xmlns:a16="http://schemas.microsoft.com/office/drawing/2014/main" id="{89600AF6-B4D7-4896-B065-F8DA486DC676}"/>
                </a:ext>
              </a:extLst>
            </p:cNvPr>
            <p:cNvSpPr/>
            <p:nvPr/>
          </p:nvSpPr>
          <p:spPr>
            <a:xfrm>
              <a:off x="586006" y="2309381"/>
              <a:ext cx="3195773"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FF9FC2"/>
            </a:solidFill>
            <a:ln>
              <a:no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History, Driving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Forces, and Definition</a:t>
              </a:r>
            </a:p>
          </p:txBody>
        </p:sp>
        <p:sp>
          <p:nvSpPr>
            <p:cNvPr id="9" name="Rectangle 8">
              <a:extLst>
                <a:ext uri="{FF2B5EF4-FFF2-40B4-BE49-F238E27FC236}">
                  <a16:creationId xmlns:a16="http://schemas.microsoft.com/office/drawing/2014/main" id="{8F6B27D8-4F67-4A53-94A8-FEF0BC4904DA}"/>
                </a:ext>
              </a:extLst>
            </p:cNvPr>
            <p:cNvSpPr/>
            <p:nvPr/>
          </p:nvSpPr>
          <p:spPr>
            <a:xfrm>
              <a:off x="459477" y="2172307"/>
              <a:ext cx="664283" cy="996424"/>
            </a:xfrm>
            <a:prstGeom prst="rect">
              <a:avLst/>
            </a:prstGeom>
            <a:solidFill>
              <a:srgbClr val="ED528A"/>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0" name="Freeform: Shape 9">
              <a:extLst>
                <a:ext uri="{FF2B5EF4-FFF2-40B4-BE49-F238E27FC236}">
                  <a16:creationId xmlns:a16="http://schemas.microsoft.com/office/drawing/2014/main" id="{0C400253-F740-4599-AF73-9F384B3F2720}"/>
                </a:ext>
              </a:extLst>
            </p:cNvPr>
            <p:cNvSpPr/>
            <p:nvPr/>
          </p:nvSpPr>
          <p:spPr>
            <a:xfrm>
              <a:off x="4001880"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Patterns</a:t>
              </a:r>
            </a:p>
          </p:txBody>
        </p:sp>
        <p:sp>
          <p:nvSpPr>
            <p:cNvPr id="11" name="Rectangle 10">
              <a:extLst>
                <a:ext uri="{FF2B5EF4-FFF2-40B4-BE49-F238E27FC236}">
                  <a16:creationId xmlns:a16="http://schemas.microsoft.com/office/drawing/2014/main" id="{0D016544-0332-4016-9D84-ACEC6E52AF31}"/>
                </a:ext>
              </a:extLst>
            </p:cNvPr>
            <p:cNvSpPr/>
            <p:nvPr/>
          </p:nvSpPr>
          <p:spPr>
            <a:xfrm>
              <a:off x="3875350"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Freeform: Shape 11">
              <a:extLst>
                <a:ext uri="{FF2B5EF4-FFF2-40B4-BE49-F238E27FC236}">
                  <a16:creationId xmlns:a16="http://schemas.microsoft.com/office/drawing/2014/main" id="{AD805F4C-08D5-404A-B85A-8D9BD33E1430}"/>
                </a:ext>
              </a:extLst>
            </p:cNvPr>
            <p:cNvSpPr/>
            <p:nvPr/>
          </p:nvSpPr>
          <p:spPr>
            <a:xfrm>
              <a:off x="586006" y="3504036"/>
              <a:ext cx="3195771"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Prerequisites</a:t>
              </a:r>
            </a:p>
          </p:txBody>
        </p:sp>
        <p:sp>
          <p:nvSpPr>
            <p:cNvPr id="13" name="Rectangle 12">
              <a:extLst>
                <a:ext uri="{FF2B5EF4-FFF2-40B4-BE49-F238E27FC236}">
                  <a16:creationId xmlns:a16="http://schemas.microsoft.com/office/drawing/2014/main" id="{066A4422-EF12-47FD-8525-1BF645387188}"/>
                </a:ext>
              </a:extLst>
            </p:cNvPr>
            <p:cNvSpPr/>
            <p:nvPr/>
          </p:nvSpPr>
          <p:spPr>
            <a:xfrm>
              <a:off x="459477" y="336696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Shape 13">
              <a:extLst>
                <a:ext uri="{FF2B5EF4-FFF2-40B4-BE49-F238E27FC236}">
                  <a16:creationId xmlns:a16="http://schemas.microsoft.com/office/drawing/2014/main" id="{53402230-EBAB-4515-935D-E2D366648545}"/>
                </a:ext>
              </a:extLst>
            </p:cNvPr>
            <p:cNvSpPr/>
            <p:nvPr/>
          </p:nvSpPr>
          <p:spPr>
            <a:xfrm>
              <a:off x="4001880"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Integration</a:t>
              </a:r>
            </a:p>
          </p:txBody>
        </p:sp>
        <p:sp>
          <p:nvSpPr>
            <p:cNvPr id="15" name="Rectangle 14">
              <a:extLst>
                <a:ext uri="{FF2B5EF4-FFF2-40B4-BE49-F238E27FC236}">
                  <a16:creationId xmlns:a16="http://schemas.microsoft.com/office/drawing/2014/main" id="{D1610906-C28F-4802-885D-80E415CD54E6}"/>
                </a:ext>
              </a:extLst>
            </p:cNvPr>
            <p:cNvSpPr/>
            <p:nvPr/>
          </p:nvSpPr>
          <p:spPr>
            <a:xfrm>
              <a:off x="3875350"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6" name="Freeform: Shape 15">
              <a:extLst>
                <a:ext uri="{FF2B5EF4-FFF2-40B4-BE49-F238E27FC236}">
                  <a16:creationId xmlns:a16="http://schemas.microsoft.com/office/drawing/2014/main" id="{3147207A-D9EE-428B-884E-B316C377F5FF}"/>
                </a:ext>
              </a:extLst>
            </p:cNvPr>
            <p:cNvSpPr/>
            <p:nvPr/>
          </p:nvSpPr>
          <p:spPr>
            <a:xfrm>
              <a:off x="586007" y="4698691"/>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Spring Boot</a:t>
              </a:r>
            </a:p>
          </p:txBody>
        </p:sp>
        <p:sp>
          <p:nvSpPr>
            <p:cNvPr id="17" name="Rectangle 16">
              <a:extLst>
                <a:ext uri="{FF2B5EF4-FFF2-40B4-BE49-F238E27FC236}">
                  <a16:creationId xmlns:a16="http://schemas.microsoft.com/office/drawing/2014/main" id="{E0C25358-8901-433C-9762-2707E15EC8C3}"/>
                </a:ext>
              </a:extLst>
            </p:cNvPr>
            <p:cNvSpPr/>
            <p:nvPr/>
          </p:nvSpPr>
          <p:spPr>
            <a:xfrm>
              <a:off x="459477"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Shape 17">
              <a:extLst>
                <a:ext uri="{FF2B5EF4-FFF2-40B4-BE49-F238E27FC236}">
                  <a16:creationId xmlns:a16="http://schemas.microsoft.com/office/drawing/2014/main" id="{F643117F-B4EF-4E2C-BDFF-8D353693FE08}"/>
                </a:ext>
              </a:extLst>
            </p:cNvPr>
            <p:cNvSpPr/>
            <p:nvPr/>
          </p:nvSpPr>
          <p:spPr>
            <a:xfrm>
              <a:off x="4001880"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rgbClr val="6EA6FF"/>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Migrating Monoliths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to Microservices</a:t>
              </a:r>
            </a:p>
          </p:txBody>
        </p:sp>
        <p:sp>
          <p:nvSpPr>
            <p:cNvPr id="19" name="Rectangle 18">
              <a:extLst>
                <a:ext uri="{FF2B5EF4-FFF2-40B4-BE49-F238E27FC236}">
                  <a16:creationId xmlns:a16="http://schemas.microsoft.com/office/drawing/2014/main" id="{FB771301-7825-4D63-83E2-07D53C1EA7F0}"/>
                </a:ext>
              </a:extLst>
            </p:cNvPr>
            <p:cNvSpPr/>
            <p:nvPr/>
          </p:nvSpPr>
          <p:spPr>
            <a:xfrm>
              <a:off x="3875350" y="4561617"/>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0" name="Freeform: Shape 19">
              <a:extLst>
                <a:ext uri="{FF2B5EF4-FFF2-40B4-BE49-F238E27FC236}">
                  <a16:creationId xmlns:a16="http://schemas.microsoft.com/office/drawing/2014/main" id="{874FD87E-0CBE-42B7-9496-D37D489D3E45}"/>
                </a:ext>
              </a:extLst>
            </p:cNvPr>
            <p:cNvSpPr/>
            <p:nvPr/>
          </p:nvSpPr>
          <p:spPr>
            <a:xfrm>
              <a:off x="586007" y="5893346"/>
              <a:ext cx="319577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Case Study</a:t>
              </a:r>
            </a:p>
          </p:txBody>
        </p:sp>
        <p:sp>
          <p:nvSpPr>
            <p:cNvPr id="21" name="Rectangle 20">
              <a:extLst>
                <a:ext uri="{FF2B5EF4-FFF2-40B4-BE49-F238E27FC236}">
                  <a16:creationId xmlns:a16="http://schemas.microsoft.com/office/drawing/2014/main" id="{6F38B824-FF5B-4565-A6C6-83E25B448240}"/>
                </a:ext>
              </a:extLst>
            </p:cNvPr>
            <p:cNvSpPr/>
            <p:nvPr/>
          </p:nvSpPr>
          <p:spPr>
            <a:xfrm>
              <a:off x="459477"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Shape 21">
              <a:extLst>
                <a:ext uri="{FF2B5EF4-FFF2-40B4-BE49-F238E27FC236}">
                  <a16:creationId xmlns:a16="http://schemas.microsoft.com/office/drawing/2014/main" id="{C10A2382-1910-43CD-BF01-6F1D768B9028}"/>
                </a:ext>
              </a:extLst>
            </p:cNvPr>
            <p:cNvSpPr/>
            <p:nvPr/>
          </p:nvSpPr>
          <p:spPr>
            <a:xfrm>
              <a:off x="4001880"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rgbClr val="E2EDFF"/>
            </a:solidFill>
            <a:ln>
              <a:solidFill>
                <a:schemeClr val="accent1">
                  <a:lumMod val="50000"/>
                </a:schemeClr>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8001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Cloud</a:t>
              </a:r>
            </a:p>
          </p:txBody>
        </p:sp>
        <p:sp>
          <p:nvSpPr>
            <p:cNvPr id="23" name="Rectangle 22">
              <a:extLst>
                <a:ext uri="{FF2B5EF4-FFF2-40B4-BE49-F238E27FC236}">
                  <a16:creationId xmlns:a16="http://schemas.microsoft.com/office/drawing/2014/main" id="{DC780587-843D-41C8-9702-99968A862865}"/>
                </a:ext>
              </a:extLst>
            </p:cNvPr>
            <p:cNvSpPr/>
            <p:nvPr/>
          </p:nvSpPr>
          <p:spPr>
            <a:xfrm>
              <a:off x="3875350" y="5756272"/>
              <a:ext cx="664283" cy="996424"/>
            </a:xfrm>
            <a:prstGeom prst="rect">
              <a:avLst/>
            </a:prstGeom>
            <a:solidFill>
              <a:srgbClr val="6EA6FF"/>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03C9712D-1DA8-4445-A58F-8DA1C7362E82}"/>
                </a:ext>
              </a:extLst>
            </p:cNvPr>
            <p:cNvSpPr/>
            <p:nvPr/>
          </p:nvSpPr>
          <p:spPr>
            <a:xfrm>
              <a:off x="7448045"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DevOps</a:t>
              </a:r>
            </a:p>
          </p:txBody>
        </p:sp>
        <p:sp>
          <p:nvSpPr>
            <p:cNvPr id="25" name="Rectangle 24">
              <a:extLst>
                <a:ext uri="{FF2B5EF4-FFF2-40B4-BE49-F238E27FC236}">
                  <a16:creationId xmlns:a16="http://schemas.microsoft.com/office/drawing/2014/main" id="{C969FD87-79B6-4631-8F26-764F370558A3}"/>
                </a:ext>
              </a:extLst>
            </p:cNvPr>
            <p:cNvSpPr/>
            <p:nvPr/>
          </p:nvSpPr>
          <p:spPr>
            <a:xfrm>
              <a:off x="7321515"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25876DBD-3006-45ED-A71D-ABB9CD75FDD1}"/>
                </a:ext>
              </a:extLst>
            </p:cNvPr>
            <p:cNvSpPr/>
            <p:nvPr/>
          </p:nvSpPr>
          <p:spPr>
            <a:xfrm>
              <a:off x="7448045"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Securing Microservices</a:t>
              </a:r>
            </a:p>
          </p:txBody>
        </p:sp>
        <p:sp>
          <p:nvSpPr>
            <p:cNvPr id="27" name="Rectangle 26">
              <a:extLst>
                <a:ext uri="{FF2B5EF4-FFF2-40B4-BE49-F238E27FC236}">
                  <a16:creationId xmlns:a16="http://schemas.microsoft.com/office/drawing/2014/main" id="{2EF6297D-929F-4F9C-A3A7-3EC935741F64}"/>
                </a:ext>
              </a:extLst>
            </p:cNvPr>
            <p:cNvSpPr/>
            <p:nvPr/>
          </p:nvSpPr>
          <p:spPr>
            <a:xfrm>
              <a:off x="7321515"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8AED9A71-B333-42F2-97F4-7DEC0B7134B2}"/>
                </a:ext>
              </a:extLst>
            </p:cNvPr>
            <p:cNvSpPr/>
            <p:nvPr/>
          </p:nvSpPr>
          <p:spPr>
            <a:xfrm>
              <a:off x="7448045"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Domain Driven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Design Testing</a:t>
              </a:r>
            </a:p>
          </p:txBody>
        </p:sp>
        <p:sp>
          <p:nvSpPr>
            <p:cNvPr id="29" name="Rectangle 28">
              <a:extLst>
                <a:ext uri="{FF2B5EF4-FFF2-40B4-BE49-F238E27FC236}">
                  <a16:creationId xmlns:a16="http://schemas.microsoft.com/office/drawing/2014/main" id="{3E33E3C2-2685-4FE3-BB2E-B385F00C2ADF}"/>
                </a:ext>
              </a:extLst>
            </p:cNvPr>
            <p:cNvSpPr/>
            <p:nvPr/>
          </p:nvSpPr>
          <p:spPr>
            <a:xfrm>
              <a:off x="7321515"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466ED5DD-A2DC-46C1-BCAA-FA1560AD78EF}"/>
                </a:ext>
              </a:extLst>
            </p:cNvPr>
            <p:cNvSpPr/>
            <p:nvPr/>
          </p:nvSpPr>
          <p:spPr>
            <a:xfrm>
              <a:off x="7448045"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UI</a:t>
              </a:r>
            </a:p>
          </p:txBody>
        </p:sp>
        <p:sp>
          <p:nvSpPr>
            <p:cNvPr id="31" name="Rectangle 30">
              <a:extLst>
                <a:ext uri="{FF2B5EF4-FFF2-40B4-BE49-F238E27FC236}">
                  <a16:creationId xmlns:a16="http://schemas.microsoft.com/office/drawing/2014/main" id="{545C76E1-3A2C-4530-897C-F5B4C60C3DA5}"/>
                </a:ext>
              </a:extLst>
            </p:cNvPr>
            <p:cNvSpPr/>
            <p:nvPr/>
          </p:nvSpPr>
          <p:spPr>
            <a:xfrm>
              <a:off x="7321515"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34A01B00-54B9-4586-A536-633D4CECAAE6}"/>
                </a:ext>
              </a:extLst>
            </p:cNvPr>
            <p:cNvSpPr/>
            <p:nvPr/>
          </p:nvSpPr>
          <p:spPr>
            <a:xfrm>
              <a:off x="10875678" y="230938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Reactive Microservices</a:t>
              </a:r>
            </a:p>
          </p:txBody>
        </p:sp>
        <p:sp>
          <p:nvSpPr>
            <p:cNvPr id="33" name="Rectangle 32">
              <a:extLst>
                <a:ext uri="{FF2B5EF4-FFF2-40B4-BE49-F238E27FC236}">
                  <a16:creationId xmlns:a16="http://schemas.microsoft.com/office/drawing/2014/main" id="{665C95AB-A3AB-47A1-BF0E-B0D264B102A0}"/>
                </a:ext>
              </a:extLst>
            </p:cNvPr>
            <p:cNvSpPr/>
            <p:nvPr/>
          </p:nvSpPr>
          <p:spPr>
            <a:xfrm>
              <a:off x="10749148" y="217230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F21C32BE-B8F2-49FB-9135-C7489250D0ED}"/>
                </a:ext>
              </a:extLst>
            </p:cNvPr>
            <p:cNvSpPr/>
            <p:nvPr/>
          </p:nvSpPr>
          <p:spPr>
            <a:xfrm>
              <a:off x="10875678" y="350403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Testing</a:t>
              </a:r>
            </a:p>
          </p:txBody>
        </p:sp>
        <p:sp>
          <p:nvSpPr>
            <p:cNvPr id="35" name="Rectangle 34">
              <a:extLst>
                <a:ext uri="{FF2B5EF4-FFF2-40B4-BE49-F238E27FC236}">
                  <a16:creationId xmlns:a16="http://schemas.microsoft.com/office/drawing/2014/main" id="{46B1FBCC-D3D3-4937-81A1-CE38F3E2D25F}"/>
                </a:ext>
              </a:extLst>
            </p:cNvPr>
            <p:cNvSpPr/>
            <p:nvPr/>
          </p:nvSpPr>
          <p:spPr>
            <a:xfrm>
              <a:off x="10749148" y="336696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EAECE678-B01E-496D-B065-EFF574E30C48}"/>
                </a:ext>
              </a:extLst>
            </p:cNvPr>
            <p:cNvSpPr/>
            <p:nvPr/>
          </p:nvSpPr>
          <p:spPr>
            <a:xfrm>
              <a:off x="10875678" y="4698691"/>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Scaling </a:t>
              </a:r>
              <a:b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b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a:t>
              </a:r>
            </a:p>
          </p:txBody>
        </p:sp>
        <p:sp>
          <p:nvSpPr>
            <p:cNvPr id="37" name="Rectangle 36">
              <a:extLst>
                <a:ext uri="{FF2B5EF4-FFF2-40B4-BE49-F238E27FC236}">
                  <a16:creationId xmlns:a16="http://schemas.microsoft.com/office/drawing/2014/main" id="{5BC54C64-636C-45EA-8F81-D29F5193F1C5}"/>
                </a:ext>
              </a:extLst>
            </p:cNvPr>
            <p:cNvSpPr/>
            <p:nvPr/>
          </p:nvSpPr>
          <p:spPr>
            <a:xfrm>
              <a:off x="10749148" y="4561617"/>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8" name="Freeform: Shape 37">
              <a:extLst>
                <a:ext uri="{FF2B5EF4-FFF2-40B4-BE49-F238E27FC236}">
                  <a16:creationId xmlns:a16="http://schemas.microsoft.com/office/drawing/2014/main" id="{BCCF335B-48DC-4E41-900F-FDED5A3ADF30}"/>
                </a:ext>
              </a:extLst>
            </p:cNvPr>
            <p:cNvSpPr/>
            <p:nvPr/>
          </p:nvSpPr>
          <p:spPr>
            <a:xfrm>
              <a:off x="10875678" y="5893346"/>
              <a:ext cx="3036722" cy="948975"/>
            </a:xfrm>
            <a:custGeom>
              <a:avLst/>
              <a:gdLst>
                <a:gd name="connsiteX0" fmla="*/ 0 w 3036722"/>
                <a:gd name="connsiteY0" fmla="*/ 0 h 948975"/>
                <a:gd name="connsiteX1" fmla="*/ 3036722 w 3036722"/>
                <a:gd name="connsiteY1" fmla="*/ 0 h 948975"/>
                <a:gd name="connsiteX2" fmla="*/ 3036722 w 3036722"/>
                <a:gd name="connsiteY2" fmla="*/ 948975 h 948975"/>
                <a:gd name="connsiteX3" fmla="*/ 0 w 3036722"/>
                <a:gd name="connsiteY3" fmla="*/ 948975 h 948975"/>
                <a:gd name="connsiteX4" fmla="*/ 0 w 3036722"/>
                <a:gd name="connsiteY4" fmla="*/ 0 h 948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722" h="948975">
                  <a:moveTo>
                    <a:pt x="0" y="0"/>
                  </a:moveTo>
                  <a:lnTo>
                    <a:pt x="3036722" y="0"/>
                  </a:lnTo>
                  <a:lnTo>
                    <a:pt x="3036722" y="948975"/>
                  </a:lnTo>
                  <a:lnTo>
                    <a:pt x="0" y="948975"/>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txBody>
            <a:bodyPr spcFirstLastPara="0" vert="horz" wrap="square" lIns="642773" tIns="68580" rIns="68580" bIns="68580" numCol="1" spcCol="1270" anchor="ctr" anchorCtr="0">
              <a:noAutofit/>
            </a:bodyP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hueOff val="0"/>
                      <a:satOff val="0"/>
                      <a:lumOff val="0"/>
                      <a:alphaOff val="0"/>
                    </a:srgbClr>
                  </a:solidFill>
                  <a:effectLst/>
                  <a:uLnTx/>
                  <a:uFillTx/>
                  <a:latin typeface="IBM Plex Sans" panose="020B0503050203000203" pitchFamily="34" charset="0"/>
                  <a:ea typeface="+mn-ea"/>
                  <a:cs typeface="+mn-cs"/>
                </a:rPr>
                <a:t>Microservices Anti-Patterns</a:t>
              </a:r>
            </a:p>
          </p:txBody>
        </p:sp>
        <p:sp>
          <p:nvSpPr>
            <p:cNvPr id="39" name="Rectangle 38">
              <a:extLst>
                <a:ext uri="{FF2B5EF4-FFF2-40B4-BE49-F238E27FC236}">
                  <a16:creationId xmlns:a16="http://schemas.microsoft.com/office/drawing/2014/main" id="{E80C1803-413D-48E7-BBC7-381C6B63455E}"/>
                </a:ext>
              </a:extLst>
            </p:cNvPr>
            <p:cNvSpPr/>
            <p:nvPr/>
          </p:nvSpPr>
          <p:spPr>
            <a:xfrm>
              <a:off x="10749148" y="5756272"/>
              <a:ext cx="664283" cy="996424"/>
            </a:xfrm>
            <a:prstGeom prst="rect">
              <a:avLst/>
            </a:prstGeom>
            <a:solidFill>
              <a:schemeClr val="accent1"/>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3" name="TextBox 42">
              <a:extLst>
                <a:ext uri="{FF2B5EF4-FFF2-40B4-BE49-F238E27FC236}">
                  <a16:creationId xmlns:a16="http://schemas.microsoft.com/office/drawing/2014/main" id="{5F0E2C4C-66FF-49C0-B621-2718C7373292}"/>
                </a:ext>
              </a:extLst>
            </p:cNvPr>
            <p:cNvSpPr txBox="1"/>
            <p:nvPr/>
          </p:nvSpPr>
          <p:spPr>
            <a:xfrm>
              <a:off x="586007" y="2446627"/>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a:t>
              </a:r>
            </a:p>
          </p:txBody>
        </p:sp>
        <p:sp>
          <p:nvSpPr>
            <p:cNvPr id="44" name="TextBox 43">
              <a:extLst>
                <a:ext uri="{FF2B5EF4-FFF2-40B4-BE49-F238E27FC236}">
                  <a16:creationId xmlns:a16="http://schemas.microsoft.com/office/drawing/2014/main" id="{6FBCA898-5370-4143-8057-27066DCB9A50}"/>
                </a:ext>
              </a:extLst>
            </p:cNvPr>
            <p:cNvSpPr txBox="1"/>
            <p:nvPr/>
          </p:nvSpPr>
          <p:spPr>
            <a:xfrm>
              <a:off x="604561" y="3735560"/>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2</a:t>
              </a:r>
            </a:p>
          </p:txBody>
        </p:sp>
        <p:sp>
          <p:nvSpPr>
            <p:cNvPr id="45" name="TextBox 44">
              <a:extLst>
                <a:ext uri="{FF2B5EF4-FFF2-40B4-BE49-F238E27FC236}">
                  <a16:creationId xmlns:a16="http://schemas.microsoft.com/office/drawing/2014/main" id="{AE137DB1-6B93-4C53-86A3-E0A4B35889C6}"/>
                </a:ext>
              </a:extLst>
            </p:cNvPr>
            <p:cNvSpPr txBox="1"/>
            <p:nvPr/>
          </p:nvSpPr>
          <p:spPr>
            <a:xfrm>
              <a:off x="604561"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3</a:t>
              </a:r>
            </a:p>
          </p:txBody>
        </p:sp>
        <p:sp>
          <p:nvSpPr>
            <p:cNvPr id="46" name="TextBox 45">
              <a:extLst>
                <a:ext uri="{FF2B5EF4-FFF2-40B4-BE49-F238E27FC236}">
                  <a16:creationId xmlns:a16="http://schemas.microsoft.com/office/drawing/2014/main" id="{211B45B9-4C81-47FE-B878-D3BBB36BFA52}"/>
                </a:ext>
              </a:extLst>
            </p:cNvPr>
            <p:cNvSpPr txBox="1"/>
            <p:nvPr/>
          </p:nvSpPr>
          <p:spPr>
            <a:xfrm>
              <a:off x="605671"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4</a:t>
              </a:r>
            </a:p>
          </p:txBody>
        </p:sp>
        <p:sp>
          <p:nvSpPr>
            <p:cNvPr id="47" name="TextBox 46">
              <a:extLst>
                <a:ext uri="{FF2B5EF4-FFF2-40B4-BE49-F238E27FC236}">
                  <a16:creationId xmlns:a16="http://schemas.microsoft.com/office/drawing/2014/main" id="{6E98B670-F650-452C-80A6-7FCD2C6FB625}"/>
                </a:ext>
              </a:extLst>
            </p:cNvPr>
            <p:cNvSpPr txBox="1"/>
            <p:nvPr/>
          </p:nvSpPr>
          <p:spPr>
            <a:xfrm>
              <a:off x="4020434" y="2440804"/>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5</a:t>
              </a:r>
            </a:p>
          </p:txBody>
        </p:sp>
        <p:sp>
          <p:nvSpPr>
            <p:cNvPr id="48" name="TextBox 47">
              <a:extLst>
                <a:ext uri="{FF2B5EF4-FFF2-40B4-BE49-F238E27FC236}">
                  <a16:creationId xmlns:a16="http://schemas.microsoft.com/office/drawing/2014/main" id="{B097D6CB-2C40-4CA5-840B-685EFFF5F7B2}"/>
                </a:ext>
              </a:extLst>
            </p:cNvPr>
            <p:cNvSpPr txBox="1"/>
            <p:nvPr/>
          </p:nvSpPr>
          <p:spPr>
            <a:xfrm>
              <a:off x="4013640" y="365939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6</a:t>
              </a:r>
            </a:p>
          </p:txBody>
        </p:sp>
        <p:sp>
          <p:nvSpPr>
            <p:cNvPr id="49" name="TextBox 48">
              <a:extLst>
                <a:ext uri="{FF2B5EF4-FFF2-40B4-BE49-F238E27FC236}">
                  <a16:creationId xmlns:a16="http://schemas.microsoft.com/office/drawing/2014/main" id="{3A74526C-7177-4546-9E46-029D1CF7C935}"/>
                </a:ext>
              </a:extLst>
            </p:cNvPr>
            <p:cNvSpPr txBox="1"/>
            <p:nvPr/>
          </p:nvSpPr>
          <p:spPr>
            <a:xfrm>
              <a:off x="4039650" y="485404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7</a:t>
              </a:r>
            </a:p>
          </p:txBody>
        </p:sp>
        <p:sp>
          <p:nvSpPr>
            <p:cNvPr id="50" name="TextBox 49">
              <a:extLst>
                <a:ext uri="{FF2B5EF4-FFF2-40B4-BE49-F238E27FC236}">
                  <a16:creationId xmlns:a16="http://schemas.microsoft.com/office/drawing/2014/main" id="{503BED55-02E3-45D5-9987-49F781F8A11F}"/>
                </a:ext>
              </a:extLst>
            </p:cNvPr>
            <p:cNvSpPr txBox="1"/>
            <p:nvPr/>
          </p:nvSpPr>
          <p:spPr>
            <a:xfrm>
              <a:off x="4039649" y="6048701"/>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8</a:t>
              </a:r>
            </a:p>
          </p:txBody>
        </p:sp>
        <p:sp>
          <p:nvSpPr>
            <p:cNvPr id="51" name="TextBox 50">
              <a:extLst>
                <a:ext uri="{FF2B5EF4-FFF2-40B4-BE49-F238E27FC236}">
                  <a16:creationId xmlns:a16="http://schemas.microsoft.com/office/drawing/2014/main" id="{EFF509BC-E7E7-420F-A717-55AC26A59513}"/>
                </a:ext>
              </a:extLst>
            </p:cNvPr>
            <p:cNvSpPr txBox="1"/>
            <p:nvPr/>
          </p:nvSpPr>
          <p:spPr>
            <a:xfrm>
              <a:off x="7466599" y="2464736"/>
              <a:ext cx="374113"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9</a:t>
              </a:r>
            </a:p>
          </p:txBody>
        </p:sp>
        <p:sp>
          <p:nvSpPr>
            <p:cNvPr id="52" name="TextBox 51">
              <a:extLst>
                <a:ext uri="{FF2B5EF4-FFF2-40B4-BE49-F238E27FC236}">
                  <a16:creationId xmlns:a16="http://schemas.microsoft.com/office/drawing/2014/main" id="{F06EB4F0-88CA-476F-82CE-97624966E0E1}"/>
                </a:ext>
              </a:extLst>
            </p:cNvPr>
            <p:cNvSpPr txBox="1"/>
            <p:nvPr/>
          </p:nvSpPr>
          <p:spPr>
            <a:xfrm>
              <a:off x="7440991" y="365939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10</a:t>
              </a:r>
            </a:p>
          </p:txBody>
        </p:sp>
        <p:sp>
          <p:nvSpPr>
            <p:cNvPr id="53" name="TextBox 52">
              <a:extLst>
                <a:ext uri="{FF2B5EF4-FFF2-40B4-BE49-F238E27FC236}">
                  <a16:creationId xmlns:a16="http://schemas.microsoft.com/office/drawing/2014/main" id="{B7F477D6-6D9E-4D67-B8B7-B95A00359E63}"/>
                </a:ext>
              </a:extLst>
            </p:cNvPr>
            <p:cNvSpPr txBox="1"/>
            <p:nvPr/>
          </p:nvSpPr>
          <p:spPr>
            <a:xfrm>
              <a:off x="7381251" y="485404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11</a:t>
              </a:r>
            </a:p>
          </p:txBody>
        </p:sp>
        <p:sp>
          <p:nvSpPr>
            <p:cNvPr id="54" name="TextBox 53">
              <a:extLst>
                <a:ext uri="{FF2B5EF4-FFF2-40B4-BE49-F238E27FC236}">
                  <a16:creationId xmlns:a16="http://schemas.microsoft.com/office/drawing/2014/main" id="{F81FEF01-4D11-4AC0-ACFE-E3F9DBA475A4}"/>
                </a:ext>
              </a:extLst>
            </p:cNvPr>
            <p:cNvSpPr txBox="1"/>
            <p:nvPr/>
          </p:nvSpPr>
          <p:spPr>
            <a:xfrm>
              <a:off x="7381880" y="6048701"/>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12</a:t>
              </a:r>
            </a:p>
          </p:txBody>
        </p:sp>
        <p:sp>
          <p:nvSpPr>
            <p:cNvPr id="55" name="TextBox 54">
              <a:extLst>
                <a:ext uri="{FF2B5EF4-FFF2-40B4-BE49-F238E27FC236}">
                  <a16:creationId xmlns:a16="http://schemas.microsoft.com/office/drawing/2014/main" id="{3596FC23-1D33-4E18-8266-E6952366EA77}"/>
                </a:ext>
              </a:extLst>
            </p:cNvPr>
            <p:cNvSpPr txBox="1"/>
            <p:nvPr/>
          </p:nvSpPr>
          <p:spPr>
            <a:xfrm>
              <a:off x="10808885" y="247236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13</a:t>
              </a:r>
            </a:p>
          </p:txBody>
        </p:sp>
        <p:sp>
          <p:nvSpPr>
            <p:cNvPr id="56" name="TextBox 55">
              <a:extLst>
                <a:ext uri="{FF2B5EF4-FFF2-40B4-BE49-F238E27FC236}">
                  <a16:creationId xmlns:a16="http://schemas.microsoft.com/office/drawing/2014/main" id="{4CFF4EDF-5C0B-4C84-9493-A97E449CC751}"/>
                </a:ext>
              </a:extLst>
            </p:cNvPr>
            <p:cNvSpPr txBox="1"/>
            <p:nvPr/>
          </p:nvSpPr>
          <p:spPr>
            <a:xfrm>
              <a:off x="10865926" y="3654626"/>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14</a:t>
              </a:r>
            </a:p>
          </p:txBody>
        </p:sp>
        <p:sp>
          <p:nvSpPr>
            <p:cNvPr id="57" name="TextBox 56">
              <a:extLst>
                <a:ext uri="{FF2B5EF4-FFF2-40B4-BE49-F238E27FC236}">
                  <a16:creationId xmlns:a16="http://schemas.microsoft.com/office/drawing/2014/main" id="{8037A0F3-87D4-4A40-91A3-D575C1781006}"/>
                </a:ext>
              </a:extLst>
            </p:cNvPr>
            <p:cNvSpPr txBox="1"/>
            <p:nvPr/>
          </p:nvSpPr>
          <p:spPr>
            <a:xfrm>
              <a:off x="10857319" y="4854338"/>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15</a:t>
              </a:r>
            </a:p>
          </p:txBody>
        </p:sp>
        <p:sp>
          <p:nvSpPr>
            <p:cNvPr id="58" name="TextBox 57">
              <a:extLst>
                <a:ext uri="{FF2B5EF4-FFF2-40B4-BE49-F238E27FC236}">
                  <a16:creationId xmlns:a16="http://schemas.microsoft.com/office/drawing/2014/main" id="{6906B0D6-D50B-44ED-AC9B-E63C56380C5D}"/>
                </a:ext>
              </a:extLst>
            </p:cNvPr>
            <p:cNvSpPr txBox="1"/>
            <p:nvPr/>
          </p:nvSpPr>
          <p:spPr>
            <a:xfrm>
              <a:off x="10857318" y="6047545"/>
              <a:ext cx="544807" cy="411566"/>
            </a:xfrm>
            <a:prstGeom prst="rect">
              <a:avLst/>
            </a:prstGeom>
          </p:spPr>
          <p:txBody>
            <a:bodyPr wrap="squar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panose="020B0503050203000203" pitchFamily="34" charset="0"/>
                  <a:ea typeface="IBM Plex Sans" charset="0"/>
                  <a:cs typeface="IBM Plex Sans" charset="0"/>
                </a:rPr>
                <a:t>16</a:t>
              </a:r>
            </a:p>
          </p:txBody>
        </p:sp>
      </p:grpSp>
      <p:sp>
        <p:nvSpPr>
          <p:cNvPr id="6" name="Rectangle: Rounded Corners 5">
            <a:extLst>
              <a:ext uri="{FF2B5EF4-FFF2-40B4-BE49-F238E27FC236}">
                <a16:creationId xmlns:a16="http://schemas.microsoft.com/office/drawing/2014/main" id="{66B0DDB3-5239-4AA5-A557-C9089E9B7842}"/>
              </a:ext>
            </a:extLst>
          </p:cNvPr>
          <p:cNvSpPr/>
          <p:nvPr/>
        </p:nvSpPr>
        <p:spPr>
          <a:xfrm>
            <a:off x="6805136" y="2747728"/>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84" name="Rectangle: Rounded Corners 83">
            <a:extLst>
              <a:ext uri="{FF2B5EF4-FFF2-40B4-BE49-F238E27FC236}">
                <a16:creationId xmlns:a16="http://schemas.microsoft.com/office/drawing/2014/main" id="{F8F1A1E4-9D9E-4EBF-846E-1B3FFB3D0F8A}"/>
              </a:ext>
            </a:extLst>
          </p:cNvPr>
          <p:cNvSpPr/>
          <p:nvPr/>
        </p:nvSpPr>
        <p:spPr>
          <a:xfrm>
            <a:off x="3544835" y="2762406"/>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87" name="Rectangle: Rounded Corners 86">
            <a:extLst>
              <a:ext uri="{FF2B5EF4-FFF2-40B4-BE49-F238E27FC236}">
                <a16:creationId xmlns:a16="http://schemas.microsoft.com/office/drawing/2014/main" id="{F82EEA09-2116-45A2-B3CA-51AF5542FF35}"/>
              </a:ext>
            </a:extLst>
          </p:cNvPr>
          <p:cNvSpPr/>
          <p:nvPr/>
        </p:nvSpPr>
        <p:spPr>
          <a:xfrm>
            <a:off x="10244157" y="2747728"/>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91" name="Rectangle: Rounded Corners 90">
            <a:extLst>
              <a:ext uri="{FF2B5EF4-FFF2-40B4-BE49-F238E27FC236}">
                <a16:creationId xmlns:a16="http://schemas.microsoft.com/office/drawing/2014/main" id="{BAC50D5D-7EFF-4199-99BF-A3793E640DE7}"/>
              </a:ext>
            </a:extLst>
          </p:cNvPr>
          <p:cNvSpPr/>
          <p:nvPr/>
        </p:nvSpPr>
        <p:spPr>
          <a:xfrm>
            <a:off x="6805136" y="3924181"/>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98" name="Rectangle: Rounded Corners 97">
            <a:extLst>
              <a:ext uri="{FF2B5EF4-FFF2-40B4-BE49-F238E27FC236}">
                <a16:creationId xmlns:a16="http://schemas.microsoft.com/office/drawing/2014/main" id="{6E9926B1-3C42-4165-B886-7611A8DED0D7}"/>
              </a:ext>
            </a:extLst>
          </p:cNvPr>
          <p:cNvSpPr/>
          <p:nvPr/>
        </p:nvSpPr>
        <p:spPr>
          <a:xfrm>
            <a:off x="3544835" y="3935332"/>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00" name="Group 99">
            <a:extLst>
              <a:ext uri="{FF2B5EF4-FFF2-40B4-BE49-F238E27FC236}">
                <a16:creationId xmlns:a16="http://schemas.microsoft.com/office/drawing/2014/main" id="{2A2F0BCF-DD6A-4BDC-92BB-006D9FD89DB7}"/>
              </a:ext>
            </a:extLst>
          </p:cNvPr>
          <p:cNvGrpSpPr/>
          <p:nvPr/>
        </p:nvGrpSpPr>
        <p:grpSpPr>
          <a:xfrm>
            <a:off x="10244157" y="3722406"/>
            <a:ext cx="216517" cy="441710"/>
            <a:chOff x="6805136" y="2565171"/>
            <a:chExt cx="216517" cy="441710"/>
          </a:xfrm>
        </p:grpSpPr>
        <p:sp>
          <p:nvSpPr>
            <p:cNvPr id="102" name="Rectangle: Rounded Corners 101">
              <a:extLst>
                <a:ext uri="{FF2B5EF4-FFF2-40B4-BE49-F238E27FC236}">
                  <a16:creationId xmlns:a16="http://schemas.microsoft.com/office/drawing/2014/main" id="{44313330-961B-4B83-824F-B667FB19D794}"/>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03" name="Rectangle: Rounded Corners 102">
              <a:extLst>
                <a:ext uri="{FF2B5EF4-FFF2-40B4-BE49-F238E27FC236}">
                  <a16:creationId xmlns:a16="http://schemas.microsoft.com/office/drawing/2014/main" id="{0E943CED-4229-4BF2-B702-E596E8188A23}"/>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08" name="Rectangle: Rounded Corners 107">
            <a:extLst>
              <a:ext uri="{FF2B5EF4-FFF2-40B4-BE49-F238E27FC236}">
                <a16:creationId xmlns:a16="http://schemas.microsoft.com/office/drawing/2014/main" id="{DAE07EB1-282A-4777-B3FC-3BF39AAA9E4A}"/>
              </a:ext>
            </a:extLst>
          </p:cNvPr>
          <p:cNvSpPr/>
          <p:nvPr/>
        </p:nvSpPr>
        <p:spPr>
          <a:xfrm>
            <a:off x="6805136" y="5134087"/>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sp>
        <p:nvSpPr>
          <p:cNvPr id="111" name="Rectangle: Rounded Corners 110">
            <a:extLst>
              <a:ext uri="{FF2B5EF4-FFF2-40B4-BE49-F238E27FC236}">
                <a16:creationId xmlns:a16="http://schemas.microsoft.com/office/drawing/2014/main" id="{AAAE49B2-F546-4FCE-9B61-7E49553DE9D5}"/>
              </a:ext>
            </a:extLst>
          </p:cNvPr>
          <p:cNvSpPr/>
          <p:nvPr/>
        </p:nvSpPr>
        <p:spPr>
          <a:xfrm>
            <a:off x="3544835" y="5147470"/>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24" name="Rectangle: Rounded Corners 123">
            <a:extLst>
              <a:ext uri="{FF2B5EF4-FFF2-40B4-BE49-F238E27FC236}">
                <a16:creationId xmlns:a16="http://schemas.microsoft.com/office/drawing/2014/main" id="{183836D2-3D79-4FA7-853A-51D406F1764D}"/>
              </a:ext>
            </a:extLst>
          </p:cNvPr>
          <p:cNvSpPr/>
          <p:nvPr/>
        </p:nvSpPr>
        <p:spPr>
          <a:xfrm>
            <a:off x="6801502" y="6346823"/>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29" name="Rectangle: Rounded Corners 128">
            <a:extLst>
              <a:ext uri="{FF2B5EF4-FFF2-40B4-BE49-F238E27FC236}">
                <a16:creationId xmlns:a16="http://schemas.microsoft.com/office/drawing/2014/main" id="{F19260E6-E662-40CA-8F9D-12E9933E24EE}"/>
              </a:ext>
            </a:extLst>
          </p:cNvPr>
          <p:cNvSpPr/>
          <p:nvPr/>
        </p:nvSpPr>
        <p:spPr>
          <a:xfrm>
            <a:off x="3541201" y="6346823"/>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grpSp>
        <p:nvGrpSpPr>
          <p:cNvPr id="5" name="Group 4">
            <a:extLst>
              <a:ext uri="{FF2B5EF4-FFF2-40B4-BE49-F238E27FC236}">
                <a16:creationId xmlns:a16="http://schemas.microsoft.com/office/drawing/2014/main" id="{872CCB39-857C-4F31-9F4D-C51FDEE890E2}"/>
              </a:ext>
            </a:extLst>
          </p:cNvPr>
          <p:cNvGrpSpPr/>
          <p:nvPr/>
        </p:nvGrpSpPr>
        <p:grpSpPr>
          <a:xfrm>
            <a:off x="1693754" y="6984171"/>
            <a:ext cx="11545689" cy="512064"/>
            <a:chOff x="752990" y="6984072"/>
            <a:chExt cx="11545689" cy="512064"/>
          </a:xfrm>
        </p:grpSpPr>
        <p:sp>
          <p:nvSpPr>
            <p:cNvPr id="3" name="TextBox 2">
              <a:extLst>
                <a:ext uri="{FF2B5EF4-FFF2-40B4-BE49-F238E27FC236}">
                  <a16:creationId xmlns:a16="http://schemas.microsoft.com/office/drawing/2014/main" id="{AEF99B83-0904-48C1-A848-83DEDAC99EE5}"/>
                </a:ext>
              </a:extLst>
            </p:cNvPr>
            <p:cNvSpPr txBox="1"/>
            <p:nvPr/>
          </p:nvSpPr>
          <p:spPr>
            <a:xfrm>
              <a:off x="752990" y="6984072"/>
              <a:ext cx="11545689" cy="512064"/>
            </a:xfrm>
            <a:prstGeom prst="rect">
              <a:avLst/>
            </a:prstGeom>
          </p:spPr>
          <p:txBody>
            <a:bodyPr wrap="none" lIns="91440" tIns="45720" rIns="91440" bIns="45720" rtlCol="0">
              <a:noAutofit/>
            </a:bodyPr>
            <a:lstStyle/>
            <a:p>
              <a:pPr marL="0" marR="0" lvl="0" indent="0" algn="l" defTabSz="1097280" rtl="0" eaLnBrk="1" fontAlgn="auto" latinLnBrk="0" hangingPunct="1">
                <a:lnSpc>
                  <a:spcPct val="105000"/>
                </a:lnSpc>
                <a:spcBef>
                  <a:spcPts val="100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Legend:      All                       Developer                           Advanced Developer                          Architect</a:t>
              </a:r>
            </a:p>
          </p:txBody>
        </p:sp>
        <p:sp>
          <p:nvSpPr>
            <p:cNvPr id="155" name="Rectangle: Rounded Corners 154">
              <a:extLst>
                <a:ext uri="{FF2B5EF4-FFF2-40B4-BE49-F238E27FC236}">
                  <a16:creationId xmlns:a16="http://schemas.microsoft.com/office/drawing/2014/main" id="{71AD654E-EE8A-4B9B-9396-ED188BBAEF9F}"/>
                </a:ext>
              </a:extLst>
            </p:cNvPr>
            <p:cNvSpPr/>
            <p:nvPr/>
          </p:nvSpPr>
          <p:spPr>
            <a:xfrm>
              <a:off x="1840883" y="7086600"/>
              <a:ext cx="216517" cy="2165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All</a:t>
              </a:r>
            </a:p>
          </p:txBody>
        </p:sp>
        <p:sp>
          <p:nvSpPr>
            <p:cNvPr id="156" name="Rectangle: Rounded Corners 155">
              <a:extLst>
                <a:ext uri="{FF2B5EF4-FFF2-40B4-BE49-F238E27FC236}">
                  <a16:creationId xmlns:a16="http://schemas.microsoft.com/office/drawing/2014/main" id="{2D98492B-A505-4285-8C33-57FAA07D9D4A}"/>
                </a:ext>
              </a:extLst>
            </p:cNvPr>
            <p:cNvSpPr/>
            <p:nvPr/>
          </p:nvSpPr>
          <p:spPr>
            <a:xfrm>
              <a:off x="3551661" y="7087532"/>
              <a:ext cx="216517" cy="216517"/>
            </a:xfrm>
            <a:prstGeom prst="roundRect">
              <a:avLst/>
            </a:prstGeom>
            <a:solidFill>
              <a:srgbClr val="335BF0"/>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D</a:t>
              </a:r>
            </a:p>
          </p:txBody>
        </p:sp>
        <p:sp>
          <p:nvSpPr>
            <p:cNvPr id="157" name="Rectangle: Rounded Corners 156">
              <a:extLst>
                <a:ext uri="{FF2B5EF4-FFF2-40B4-BE49-F238E27FC236}">
                  <a16:creationId xmlns:a16="http://schemas.microsoft.com/office/drawing/2014/main" id="{0F1AE629-DBCC-4C82-80A2-15CD4359B9B1}"/>
                </a:ext>
              </a:extLst>
            </p:cNvPr>
            <p:cNvSpPr/>
            <p:nvPr/>
          </p:nvSpPr>
          <p:spPr>
            <a:xfrm>
              <a:off x="6355080" y="7075265"/>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58" name="Rectangle: Rounded Corners 157">
              <a:extLst>
                <a:ext uri="{FF2B5EF4-FFF2-40B4-BE49-F238E27FC236}">
                  <a16:creationId xmlns:a16="http://schemas.microsoft.com/office/drawing/2014/main" id="{FA3E6781-BAFA-47F7-AD49-A45CF9DE1CDF}"/>
                </a:ext>
              </a:extLst>
            </p:cNvPr>
            <p:cNvSpPr/>
            <p:nvPr/>
          </p:nvSpPr>
          <p:spPr>
            <a:xfrm>
              <a:off x="10287000" y="706411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59" name="Group 158">
            <a:extLst>
              <a:ext uri="{FF2B5EF4-FFF2-40B4-BE49-F238E27FC236}">
                <a16:creationId xmlns:a16="http://schemas.microsoft.com/office/drawing/2014/main" id="{579197E5-9136-4D97-8B4A-2438A5382705}"/>
              </a:ext>
            </a:extLst>
          </p:cNvPr>
          <p:cNvGrpSpPr/>
          <p:nvPr/>
        </p:nvGrpSpPr>
        <p:grpSpPr>
          <a:xfrm>
            <a:off x="10251211" y="4923393"/>
            <a:ext cx="216517" cy="441710"/>
            <a:chOff x="6805136" y="2565171"/>
            <a:chExt cx="216517" cy="441710"/>
          </a:xfrm>
        </p:grpSpPr>
        <p:sp>
          <p:nvSpPr>
            <p:cNvPr id="160" name="Rectangle: Rounded Corners 159">
              <a:extLst>
                <a:ext uri="{FF2B5EF4-FFF2-40B4-BE49-F238E27FC236}">
                  <a16:creationId xmlns:a16="http://schemas.microsoft.com/office/drawing/2014/main" id="{D3F85EFF-5DE0-44AC-B5EE-CCEDE9F67FC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1" name="Rectangle: Rounded Corners 160">
              <a:extLst>
                <a:ext uri="{FF2B5EF4-FFF2-40B4-BE49-F238E27FC236}">
                  <a16:creationId xmlns:a16="http://schemas.microsoft.com/office/drawing/2014/main" id="{B8253DA8-22F4-423A-9B3F-0028E16B9AE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2" name="Group 161">
            <a:extLst>
              <a:ext uri="{FF2B5EF4-FFF2-40B4-BE49-F238E27FC236}">
                <a16:creationId xmlns:a16="http://schemas.microsoft.com/office/drawing/2014/main" id="{AA7D6FD9-CA7B-462C-BF88-9B7B7D1591D9}"/>
              </a:ext>
            </a:extLst>
          </p:cNvPr>
          <p:cNvGrpSpPr/>
          <p:nvPr/>
        </p:nvGrpSpPr>
        <p:grpSpPr>
          <a:xfrm>
            <a:off x="10241280" y="6106658"/>
            <a:ext cx="216517" cy="441710"/>
            <a:chOff x="6805136" y="2565171"/>
            <a:chExt cx="216517" cy="441710"/>
          </a:xfrm>
        </p:grpSpPr>
        <p:sp>
          <p:nvSpPr>
            <p:cNvPr id="163" name="Rectangle: Rounded Corners 162">
              <a:extLst>
                <a:ext uri="{FF2B5EF4-FFF2-40B4-BE49-F238E27FC236}">
                  <a16:creationId xmlns:a16="http://schemas.microsoft.com/office/drawing/2014/main" id="{939119BB-FF33-42BD-9AC9-5D2ABAA83BD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4" name="Rectangle: Rounded Corners 163">
              <a:extLst>
                <a:ext uri="{FF2B5EF4-FFF2-40B4-BE49-F238E27FC236}">
                  <a16:creationId xmlns:a16="http://schemas.microsoft.com/office/drawing/2014/main" id="{4CFA58E8-25DD-4DCA-AE3A-6ABD40A44728}"/>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5" name="Group 164">
            <a:extLst>
              <a:ext uri="{FF2B5EF4-FFF2-40B4-BE49-F238E27FC236}">
                <a16:creationId xmlns:a16="http://schemas.microsoft.com/office/drawing/2014/main" id="{AB1E2950-71CE-45C2-9EEC-0DDC63319757}"/>
              </a:ext>
            </a:extLst>
          </p:cNvPr>
          <p:cNvGrpSpPr/>
          <p:nvPr/>
        </p:nvGrpSpPr>
        <p:grpSpPr>
          <a:xfrm>
            <a:off x="13673302" y="2524295"/>
            <a:ext cx="216517" cy="441710"/>
            <a:chOff x="6805136" y="2565171"/>
            <a:chExt cx="216517" cy="441710"/>
          </a:xfrm>
        </p:grpSpPr>
        <p:sp>
          <p:nvSpPr>
            <p:cNvPr id="166" name="Rectangle: Rounded Corners 165">
              <a:extLst>
                <a:ext uri="{FF2B5EF4-FFF2-40B4-BE49-F238E27FC236}">
                  <a16:creationId xmlns:a16="http://schemas.microsoft.com/office/drawing/2014/main" id="{D72B5B24-BBAA-43C3-9D28-1BD8E7F8161F}"/>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67" name="Rectangle: Rounded Corners 166">
              <a:extLst>
                <a:ext uri="{FF2B5EF4-FFF2-40B4-BE49-F238E27FC236}">
                  <a16:creationId xmlns:a16="http://schemas.microsoft.com/office/drawing/2014/main" id="{AF1184C5-8290-413C-8509-A6561DF6BFDB}"/>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grpSp>
        <p:nvGrpSpPr>
          <p:cNvPr id="168" name="Group 167">
            <a:extLst>
              <a:ext uri="{FF2B5EF4-FFF2-40B4-BE49-F238E27FC236}">
                <a16:creationId xmlns:a16="http://schemas.microsoft.com/office/drawing/2014/main" id="{CA198332-BFEC-443C-A4A9-BFAF61D723F7}"/>
              </a:ext>
            </a:extLst>
          </p:cNvPr>
          <p:cNvGrpSpPr/>
          <p:nvPr/>
        </p:nvGrpSpPr>
        <p:grpSpPr>
          <a:xfrm>
            <a:off x="13673301" y="3718950"/>
            <a:ext cx="216517" cy="441710"/>
            <a:chOff x="6805136" y="2565171"/>
            <a:chExt cx="216517" cy="441710"/>
          </a:xfrm>
        </p:grpSpPr>
        <p:sp>
          <p:nvSpPr>
            <p:cNvPr id="169" name="Rectangle: Rounded Corners 168">
              <a:extLst>
                <a:ext uri="{FF2B5EF4-FFF2-40B4-BE49-F238E27FC236}">
                  <a16:creationId xmlns:a16="http://schemas.microsoft.com/office/drawing/2014/main" id="{3E9F2004-309F-49E7-9F8F-B55EC22DEDBA}"/>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0" name="Rectangle: Rounded Corners 169">
              <a:extLst>
                <a:ext uri="{FF2B5EF4-FFF2-40B4-BE49-F238E27FC236}">
                  <a16:creationId xmlns:a16="http://schemas.microsoft.com/office/drawing/2014/main" id="{20BBC157-23C1-49BD-B642-531BEEA6013F}"/>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
        <p:nvSpPr>
          <p:cNvPr id="171" name="Rectangle: Rounded Corners 170">
            <a:extLst>
              <a:ext uri="{FF2B5EF4-FFF2-40B4-BE49-F238E27FC236}">
                <a16:creationId xmlns:a16="http://schemas.microsoft.com/office/drawing/2014/main" id="{1D3A6FEE-6B82-45E0-AF20-2ADE7B7FF5C2}"/>
              </a:ext>
            </a:extLst>
          </p:cNvPr>
          <p:cNvSpPr/>
          <p:nvPr/>
        </p:nvSpPr>
        <p:spPr>
          <a:xfrm>
            <a:off x="13682363" y="5147470"/>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nvGrpSpPr>
          <p:cNvPr id="172" name="Group 171">
            <a:extLst>
              <a:ext uri="{FF2B5EF4-FFF2-40B4-BE49-F238E27FC236}">
                <a16:creationId xmlns:a16="http://schemas.microsoft.com/office/drawing/2014/main" id="{FE09BE58-82E2-4287-8C1E-715C6921FC08}"/>
              </a:ext>
            </a:extLst>
          </p:cNvPr>
          <p:cNvGrpSpPr/>
          <p:nvPr/>
        </p:nvGrpSpPr>
        <p:grpSpPr>
          <a:xfrm>
            <a:off x="13682363" y="6110997"/>
            <a:ext cx="216517" cy="441710"/>
            <a:chOff x="6805136" y="2565171"/>
            <a:chExt cx="216517" cy="441710"/>
          </a:xfrm>
        </p:grpSpPr>
        <p:sp>
          <p:nvSpPr>
            <p:cNvPr id="173" name="Rectangle: Rounded Corners 172">
              <a:extLst>
                <a:ext uri="{FF2B5EF4-FFF2-40B4-BE49-F238E27FC236}">
                  <a16:creationId xmlns:a16="http://schemas.microsoft.com/office/drawing/2014/main" id="{F0C9A2AF-25E4-45E9-BBAA-714DBCFEEB6B}"/>
                </a:ext>
              </a:extLst>
            </p:cNvPr>
            <p:cNvSpPr/>
            <p:nvPr/>
          </p:nvSpPr>
          <p:spPr>
            <a:xfrm>
              <a:off x="6805136" y="2565171"/>
              <a:ext cx="216517" cy="216517"/>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AD</a:t>
              </a:r>
            </a:p>
          </p:txBody>
        </p:sp>
        <p:sp>
          <p:nvSpPr>
            <p:cNvPr id="174" name="Rectangle: Rounded Corners 173">
              <a:extLst>
                <a:ext uri="{FF2B5EF4-FFF2-40B4-BE49-F238E27FC236}">
                  <a16:creationId xmlns:a16="http://schemas.microsoft.com/office/drawing/2014/main" id="{52A32D47-7183-46D4-9C35-AAD2563DB7C0}"/>
                </a:ext>
              </a:extLst>
            </p:cNvPr>
            <p:cNvSpPr/>
            <p:nvPr/>
          </p:nvSpPr>
          <p:spPr>
            <a:xfrm>
              <a:off x="6805136" y="2790364"/>
              <a:ext cx="216517" cy="216517"/>
            </a:xfrm>
            <a:prstGeom prst="roundRect">
              <a:avLst/>
            </a:prstGeom>
            <a:solidFill>
              <a:schemeClr val="bg1">
                <a:lumMod val="75000"/>
                <a:lumOff val="25000"/>
              </a:schemeClr>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panose="020B0503050000000000" pitchFamily="34" charset="0"/>
                  <a:ea typeface="+mn-ea"/>
                  <a:cs typeface="+mn-cs"/>
                </a:rPr>
                <a:t>A</a:t>
              </a:r>
            </a:p>
          </p:txBody>
        </p:sp>
      </p:grpSp>
    </p:spTree>
    <p:extLst>
      <p:ext uri="{BB962C8B-B14F-4D97-AF65-F5344CB8AC3E}">
        <p14:creationId xmlns:p14="http://schemas.microsoft.com/office/powerpoint/2010/main" val="317034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240FDC-E542-4504-BF6C-072324535D3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l="25467" r="24991"/>
          <a:stretch/>
        </p:blipFill>
        <p:spPr>
          <a:xfrm>
            <a:off x="-17780" y="17780"/>
            <a:ext cx="3695700" cy="8229600"/>
          </a:xfrm>
          <a:prstGeom prst="rect">
            <a:avLst/>
          </a:prstGeom>
        </p:spPr>
      </p:pic>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p:txBody>
          <a:bodyPr/>
          <a:lstStyle/>
          <a:p>
            <a:r>
              <a:rPr lang="en-US" dirty="0"/>
              <a:t>Objectives</a:t>
            </a:r>
          </a:p>
        </p:txBody>
      </p:sp>
      <p:sp>
        <p:nvSpPr>
          <p:cNvPr id="10" name="Content Placeholder 11">
            <a:extLst>
              <a:ext uri="{FF2B5EF4-FFF2-40B4-BE49-F238E27FC236}">
                <a16:creationId xmlns:a16="http://schemas.microsoft.com/office/drawing/2014/main" id="{983016D2-3453-4029-BDC9-C88D80278F10}"/>
              </a:ext>
            </a:extLst>
          </p:cNvPr>
          <p:cNvSpPr txBox="1">
            <a:spLocks/>
          </p:cNvSpPr>
          <p:nvPr/>
        </p:nvSpPr>
        <p:spPr>
          <a:xfrm>
            <a:off x="3962400" y="2057400"/>
            <a:ext cx="10210800" cy="5257800"/>
          </a:xfrm>
          <a:prstGeom prst="rect">
            <a:avLst/>
          </a:prstGeom>
        </p:spPr>
        <p:txBody>
          <a:bodyPr vert="horz" lIns="0" tIns="228600" rIns="0" bIns="0" rtlCol="0" anchor="t">
            <a:noAutofit/>
          </a:bodyPr>
          <a:lst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dirty="0"/>
              <a:t>At the end of this training, you should be able to:</a:t>
            </a:r>
          </a:p>
          <a:p>
            <a:pPr marL="342900" indent="-342900">
              <a:buFont typeface="Arial" panose="020B0604020202020204" pitchFamily="34" charset="0"/>
              <a:buChar char="•"/>
            </a:pPr>
            <a:r>
              <a:rPr lang="en-US" dirty="0"/>
              <a:t>Describe the challenges in operating environment that pave way for Microservices</a:t>
            </a:r>
          </a:p>
          <a:p>
            <a:pPr marL="342900" indent="-342900">
              <a:buFont typeface="Arial" panose="020B0604020202020204" pitchFamily="34" charset="0"/>
              <a:buChar char="•"/>
            </a:pPr>
            <a:r>
              <a:rPr lang="en-US" dirty="0"/>
              <a:t>Define Cloud, DevOps, and Agile, and how they work in tandem with Microservices</a:t>
            </a:r>
          </a:p>
          <a:p>
            <a:pPr marL="342900" indent="-342900">
              <a:buFont typeface="Arial" panose="020B0604020202020204" pitchFamily="34" charset="0"/>
              <a:buChar char="•"/>
            </a:pPr>
            <a:endParaRPr lang="en-US" dirty="0">
              <a:solidFill>
                <a:srgbClr val="FF0000"/>
              </a:solidFill>
            </a:endParaRPr>
          </a:p>
          <a:p>
            <a:pPr marL="342900" indent="-342900">
              <a:buFont typeface="Arial" panose="020B0604020202020204" pitchFamily="34" charset="0"/>
              <a:buChar char="•"/>
            </a:pPr>
            <a:endParaRPr lang="en-US" dirty="0">
              <a:solidFill>
                <a:srgbClr val="FF0000"/>
              </a:solidFill>
            </a:endParaRPr>
          </a:p>
        </p:txBody>
      </p:sp>
      <p:sp>
        <p:nvSpPr>
          <p:cNvPr id="4" name="Text Placeholder 3">
            <a:extLst>
              <a:ext uri="{FF2B5EF4-FFF2-40B4-BE49-F238E27FC236}">
                <a16:creationId xmlns:a16="http://schemas.microsoft.com/office/drawing/2014/main" id="{CFEB09FF-CEAF-4C30-AD96-50E25CF48D74}"/>
              </a:ext>
            </a:extLst>
          </p:cNvPr>
          <p:cNvSpPr>
            <a:spLocks noGrp="1"/>
          </p:cNvSpPr>
          <p:nvPr>
            <p:ph type="body" sz="quarter" idx="11"/>
          </p:nvPr>
        </p:nvSpPr>
        <p:spPr/>
        <p:txBody>
          <a:bodyPr/>
          <a:lstStyle/>
          <a:p>
            <a:r>
              <a:rPr lang="en-US" dirty="0"/>
              <a:t>How did We Come to Microservices?</a:t>
            </a:r>
            <a:endParaRPr lang="en-IN" dirty="0"/>
          </a:p>
        </p:txBody>
      </p:sp>
    </p:spTree>
    <p:extLst>
      <p:ext uri="{BB962C8B-B14F-4D97-AF65-F5344CB8AC3E}">
        <p14:creationId xmlns:p14="http://schemas.microsoft.com/office/powerpoint/2010/main" val="4267069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1674BB0-91C9-4C94-9447-5875173992AF}"/>
              </a:ext>
            </a:extLst>
          </p:cNvPr>
          <p:cNvSpPr>
            <a:spLocks noGrp="1"/>
          </p:cNvSpPr>
          <p:nvPr>
            <p:ph type="title"/>
          </p:nvPr>
        </p:nvSpPr>
        <p:spPr>
          <a:xfrm>
            <a:off x="457200" y="2057400"/>
            <a:ext cx="2971800" cy="3657600"/>
          </a:xfrm>
        </p:spPr>
        <p:txBody>
          <a:bodyPr/>
          <a:lstStyle/>
          <a:p>
            <a:r>
              <a:rPr lang="en-US" dirty="0"/>
              <a:t>Topics</a:t>
            </a:r>
          </a:p>
        </p:txBody>
      </p:sp>
      <p:sp>
        <p:nvSpPr>
          <p:cNvPr id="2" name="Text Placeholder 1">
            <a:extLst>
              <a:ext uri="{FF2B5EF4-FFF2-40B4-BE49-F238E27FC236}">
                <a16:creationId xmlns:a16="http://schemas.microsoft.com/office/drawing/2014/main" id="{D0E9C775-F60C-44CD-B8C3-9EAC7596FE83}"/>
              </a:ext>
            </a:extLst>
          </p:cNvPr>
          <p:cNvSpPr>
            <a:spLocks noGrp="1"/>
          </p:cNvSpPr>
          <p:nvPr>
            <p:ph type="body" sz="quarter" idx="11"/>
          </p:nvPr>
        </p:nvSpPr>
        <p:spPr/>
        <p:txBody>
          <a:bodyPr/>
          <a:lstStyle/>
          <a:p>
            <a:r>
              <a:rPr lang="en-US" dirty="0"/>
              <a:t>How did We Come to Microservices?</a:t>
            </a:r>
            <a:endParaRPr lang="en-IN" dirty="0"/>
          </a:p>
        </p:txBody>
      </p:sp>
      <p:graphicFrame>
        <p:nvGraphicFramePr>
          <p:cNvPr id="21" name="Table 20">
            <a:extLst>
              <a:ext uri="{FF2B5EF4-FFF2-40B4-BE49-F238E27FC236}">
                <a16:creationId xmlns:a16="http://schemas.microsoft.com/office/drawing/2014/main" id="{15231D04-18B9-405A-86D6-34ADEDB69CA5}"/>
              </a:ext>
            </a:extLst>
          </p:cNvPr>
          <p:cNvGraphicFramePr>
            <a:graphicFrameLocks noGrp="1"/>
          </p:cNvGraphicFramePr>
          <p:nvPr>
            <p:extLst>
              <p:ext uri="{D42A27DB-BD31-4B8C-83A1-F6EECF244321}">
                <p14:modId xmlns:p14="http://schemas.microsoft.com/office/powerpoint/2010/main" val="1521945869"/>
              </p:ext>
            </p:extLst>
          </p:nvPr>
        </p:nvGraphicFramePr>
        <p:xfrm>
          <a:off x="3962400" y="2057400"/>
          <a:ext cx="10210800" cy="1696085"/>
        </p:xfrm>
        <a:graphic>
          <a:graphicData uri="http://schemas.openxmlformats.org/drawingml/2006/table">
            <a:tbl>
              <a:tblPr firstRow="1" bandRow="1">
                <a:tableStyleId>{69CF1AB2-1976-4502-BF36-3FF5EA218861}</a:tableStyleId>
              </a:tblPr>
              <a:tblGrid>
                <a:gridCol w="5105400">
                  <a:extLst>
                    <a:ext uri="{9D8B030D-6E8A-4147-A177-3AD203B41FA5}">
                      <a16:colId xmlns:a16="http://schemas.microsoft.com/office/drawing/2014/main" val="3221769668"/>
                    </a:ext>
                  </a:extLst>
                </a:gridCol>
                <a:gridCol w="5105400">
                  <a:extLst>
                    <a:ext uri="{9D8B030D-6E8A-4147-A177-3AD203B41FA5}">
                      <a16:colId xmlns:a16="http://schemas.microsoft.com/office/drawing/2014/main" val="211616943"/>
                    </a:ext>
                  </a:extLst>
                </a:gridCol>
              </a:tblGrid>
              <a:tr h="568325">
                <a:tc gridSpan="2">
                  <a:txBody>
                    <a:bodyPr/>
                    <a:lstStyle>
                      <a:lvl1pPr algn="l">
                        <a:spcBef>
                          <a:spcPct val="20000"/>
                        </a:spcBef>
                        <a:buClr>
                          <a:srgbClr val="00649D"/>
                        </a:buClr>
                        <a:buFont typeface="Wingdings" panose="05000000000000000000" pitchFamily="2" charset="2"/>
                        <a:defRPr sz="1200">
                          <a:solidFill>
                            <a:schemeClr val="tx1"/>
                          </a:solidFill>
                          <a:latin typeface="Arial" panose="020B0604020202020204" pitchFamily="34" charset="0"/>
                          <a:cs typeface="Arial" panose="020B0604020202020204" pitchFamily="34" charset="0"/>
                        </a:defRPr>
                      </a:lvl1pPr>
                      <a:lvl2pPr marL="4064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2pPr>
                      <a:lvl3pPr marL="8001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3pPr>
                      <a:lvl4pPr marL="1257300" algn="l">
                        <a:lnSpc>
                          <a:spcPct val="200000"/>
                        </a:lnSpc>
                        <a:spcBef>
                          <a:spcPct val="20000"/>
                        </a:spcBef>
                        <a:buClr>
                          <a:srgbClr val="00649D"/>
                        </a:buClr>
                        <a:buFont typeface="Arial" panose="020B0604020202020204" pitchFamily="34" charset="0"/>
                        <a:defRPr sz="1200">
                          <a:solidFill>
                            <a:schemeClr val="tx1"/>
                          </a:solidFill>
                          <a:latin typeface="Arial" panose="020B0604020202020204" pitchFamily="34" charset="0"/>
                          <a:cs typeface="Arial" panose="020B0604020202020204" pitchFamily="34" charset="0"/>
                        </a:defRPr>
                      </a:lvl4pPr>
                      <a:lvl5pPr marL="1600200" algn="l">
                        <a:lnSpc>
                          <a:spcPct val="200000"/>
                        </a:lnSpc>
                        <a:spcBef>
                          <a:spcPct val="20000"/>
                        </a:spcBef>
                        <a:buClr>
                          <a:srgbClr val="00649D"/>
                        </a:buClr>
                        <a:defRPr sz="1200">
                          <a:solidFill>
                            <a:schemeClr val="tx1"/>
                          </a:solidFill>
                          <a:latin typeface="Arial" panose="020B0604020202020204" pitchFamily="34" charset="0"/>
                          <a:cs typeface="Arial" panose="020B0604020202020204" pitchFamily="34" charset="0"/>
                        </a:defRPr>
                      </a:lvl5pPr>
                      <a:lvl6pPr marL="20574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6pPr>
                      <a:lvl7pPr marL="25146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7pPr>
                      <a:lvl8pPr marL="29718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8pPr>
                      <a:lvl9pPr marL="3429000" fontAlgn="base">
                        <a:lnSpc>
                          <a:spcPct val="200000"/>
                        </a:lnSpc>
                        <a:spcBef>
                          <a:spcPct val="20000"/>
                        </a:spcBef>
                        <a:spcAft>
                          <a:spcPct val="0"/>
                        </a:spcAft>
                        <a:buClr>
                          <a:srgbClr val="00649D"/>
                        </a:buClr>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rgbClr val="00649D"/>
                        </a:buClr>
                        <a:buSzTx/>
                        <a:buFont typeface="Wingdings" panose="05000000000000000000" pitchFamily="2" charset="2"/>
                        <a:buNone/>
                        <a:tabLst/>
                      </a:pPr>
                      <a:r>
                        <a:rPr kumimoji="0" lang="en-US" altLang="en-US" sz="2000" b="1"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Driving forces for the move to Microservices</a:t>
                      </a:r>
                    </a:p>
                  </a:txBody>
                  <a:tcPr marL="228600" anchor="ctr" horzOverflow="overflow">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lnL w="12700" cmpd="sng">
                      <a:noFill/>
                    </a:lnL>
                  </a:tcPr>
                </a:tc>
                <a:extLst>
                  <a:ext uri="{0D108BD9-81ED-4DB2-BD59-A6C34878D82A}">
                    <a16:rowId xmlns:a16="http://schemas.microsoft.com/office/drawing/2014/main" val="2276758085"/>
                  </a:ext>
                </a:extLst>
              </a:tr>
              <a:tr h="568325">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Cloud</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Complexity of Operating Environment</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Customer Expectations </a:t>
                      </a:r>
                    </a:p>
                  </a:txBody>
                  <a:tcPr marL="228600" horzOverflow="overflow">
                    <a:lnL w="12700" cap="flat" cmpd="sng" algn="ctr">
                      <a:solidFill>
                        <a:schemeClr val="accent1"/>
                      </a:solidFill>
                      <a:prstDash val="solid"/>
                      <a:round/>
                      <a:headEnd type="none" w="med" len="med"/>
                      <a:tailEnd type="none" w="med" len="med"/>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Agile</a:t>
                      </a:r>
                    </a:p>
                    <a:p>
                      <a:pPr marL="342900" marR="0" lvl="0" indent="-342900" algn="l" defTabSz="914400" rtl="0" eaLnBrk="1" fontAlgn="base" latinLnBrk="0" hangingPunct="1">
                        <a:lnSpc>
                          <a:spcPct val="100000"/>
                        </a:lnSpc>
                        <a:spcBef>
                          <a:spcPct val="20000"/>
                        </a:spcBef>
                        <a:spcAft>
                          <a:spcPct val="0"/>
                        </a:spcAft>
                        <a:buClr>
                          <a:srgbClr val="00649D"/>
                        </a:buClr>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IBM Plex Sans" panose="020B0503050203000203" pitchFamily="34" charset="0"/>
                          <a:cs typeface="Arial" panose="020B0604020202020204" pitchFamily="34" charset="0"/>
                        </a:rPr>
                        <a:t>DevOps</a:t>
                      </a:r>
                    </a:p>
                  </a:txBody>
                  <a:tcPr marL="228600" horzOverflow="overflow">
                    <a:lnL w="12700" cmpd="sng">
                      <a:noFill/>
                    </a:lnL>
                  </a:tcPr>
                </a:tc>
                <a:extLst>
                  <a:ext uri="{0D108BD9-81ED-4DB2-BD59-A6C34878D82A}">
                    <a16:rowId xmlns:a16="http://schemas.microsoft.com/office/drawing/2014/main" val="2746632151"/>
                  </a:ext>
                </a:extLst>
              </a:tr>
            </a:tbl>
          </a:graphicData>
        </a:graphic>
      </p:graphicFrame>
    </p:spTree>
    <p:extLst>
      <p:ext uri="{BB962C8B-B14F-4D97-AF65-F5344CB8AC3E}">
        <p14:creationId xmlns:p14="http://schemas.microsoft.com/office/powerpoint/2010/main" val="232373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55836F-13A4-4997-A915-AF163C460214}"/>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Sneak Peek</a:t>
            </a:r>
          </a:p>
        </p:txBody>
      </p:sp>
      <p:pic>
        <p:nvPicPr>
          <p:cNvPr id="5" name="Picture 4">
            <a:extLst>
              <a:ext uri="{FF2B5EF4-FFF2-40B4-BE49-F238E27FC236}">
                <a16:creationId xmlns:a16="http://schemas.microsoft.com/office/drawing/2014/main" id="{DCC118D3-B833-4CE4-A2CC-909A4A9B97F0}"/>
              </a:ext>
            </a:extLst>
          </p:cNvPr>
          <p:cNvPicPr>
            <a:picLocks noChangeAspect="1"/>
          </p:cNvPicPr>
          <p:nvPr/>
        </p:nvPicPr>
        <p:blipFill>
          <a:blip r:embed="rId2">
            <a:biLevel thresh="50000"/>
          </a:blip>
          <a:stretch>
            <a:fillRect/>
          </a:stretch>
        </p:blipFill>
        <p:spPr>
          <a:xfrm>
            <a:off x="1600200" y="3566160"/>
            <a:ext cx="4036500" cy="3201001"/>
          </a:xfrm>
          <a:prstGeom prst="rect">
            <a:avLst/>
          </a:prstGeom>
        </p:spPr>
      </p:pic>
    </p:spTree>
    <p:extLst>
      <p:ext uri="{BB962C8B-B14F-4D97-AF65-F5344CB8AC3E}">
        <p14:creationId xmlns:p14="http://schemas.microsoft.com/office/powerpoint/2010/main" val="76756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6FDBD-A780-479B-B087-66D90F50C907}"/>
              </a:ext>
            </a:extLst>
          </p:cNvPr>
          <p:cNvSpPr>
            <a:spLocks noGrp="1"/>
          </p:cNvSpPr>
          <p:nvPr>
            <p:ph type="body" sz="quarter" idx="11"/>
          </p:nvPr>
        </p:nvSpPr>
        <p:spPr>
          <a:xfrm>
            <a:off x="457200" y="265176"/>
            <a:ext cx="6583680" cy="274320"/>
          </a:xfrm>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7AB549EF-EBB6-4FBC-B578-859E942BE4D1}"/>
              </a:ext>
            </a:extLst>
          </p:cNvPr>
          <p:cNvSpPr>
            <a:spLocks noGrp="1"/>
          </p:cNvSpPr>
          <p:nvPr>
            <p:ph type="title"/>
          </p:nvPr>
        </p:nvSpPr>
        <p:spPr>
          <a:xfrm>
            <a:off x="457200" y="685800"/>
            <a:ext cx="13716000" cy="1143000"/>
          </a:xfrm>
        </p:spPr>
        <p:txBody>
          <a:bodyPr/>
          <a:lstStyle/>
          <a:p>
            <a:r>
              <a:rPr lang="en-US" dirty="0"/>
              <a:t>Microservices</a:t>
            </a:r>
          </a:p>
        </p:txBody>
      </p:sp>
      <p:sp>
        <p:nvSpPr>
          <p:cNvPr id="6" name="Rectangle 5">
            <a:extLst>
              <a:ext uri="{FF2B5EF4-FFF2-40B4-BE49-F238E27FC236}">
                <a16:creationId xmlns:a16="http://schemas.microsoft.com/office/drawing/2014/main" id="{35A44120-3912-4C8B-BF62-842CAE29219D}"/>
              </a:ext>
            </a:extLst>
          </p:cNvPr>
          <p:cNvSpPr/>
          <p:nvPr/>
        </p:nvSpPr>
        <p:spPr>
          <a:xfrm>
            <a:off x="457200" y="1975104"/>
            <a:ext cx="13213080" cy="5477256"/>
          </a:xfrm>
          <a:prstGeom prst="rect">
            <a:avLst/>
          </a:prstGeom>
          <a:solidFill>
            <a:srgbClr val="FFFFFF"/>
          </a:solidFill>
        </p:spPr>
      </p:sp>
      <p:sp>
        <p:nvSpPr>
          <p:cNvPr id="7" name="Freeform: Shape 6">
            <a:extLst>
              <a:ext uri="{FF2B5EF4-FFF2-40B4-BE49-F238E27FC236}">
                <a16:creationId xmlns:a16="http://schemas.microsoft.com/office/drawing/2014/main" id="{CFFA2F79-9BE8-40B1-A439-A55BE26D66CA}"/>
              </a:ext>
            </a:extLst>
          </p:cNvPr>
          <p:cNvSpPr/>
          <p:nvPr/>
        </p:nvSpPr>
        <p:spPr>
          <a:xfrm>
            <a:off x="457200" y="1975104"/>
            <a:ext cx="13213079" cy="2830137"/>
          </a:xfrm>
          <a:custGeom>
            <a:avLst/>
            <a:gdLst>
              <a:gd name="connsiteX0" fmla="*/ 0 w 13213079"/>
              <a:gd name="connsiteY0" fmla="*/ 283014 h 2830137"/>
              <a:gd name="connsiteX1" fmla="*/ 283014 w 13213079"/>
              <a:gd name="connsiteY1" fmla="*/ 0 h 2830137"/>
              <a:gd name="connsiteX2" fmla="*/ 12930065 w 13213079"/>
              <a:gd name="connsiteY2" fmla="*/ 0 h 2830137"/>
              <a:gd name="connsiteX3" fmla="*/ 13213079 w 13213079"/>
              <a:gd name="connsiteY3" fmla="*/ 283014 h 2830137"/>
              <a:gd name="connsiteX4" fmla="*/ 13213079 w 13213079"/>
              <a:gd name="connsiteY4" fmla="*/ 2547123 h 2830137"/>
              <a:gd name="connsiteX5" fmla="*/ 12930065 w 13213079"/>
              <a:gd name="connsiteY5" fmla="*/ 2830137 h 2830137"/>
              <a:gd name="connsiteX6" fmla="*/ 283014 w 13213079"/>
              <a:gd name="connsiteY6" fmla="*/ 2830137 h 2830137"/>
              <a:gd name="connsiteX7" fmla="*/ 0 w 13213079"/>
              <a:gd name="connsiteY7" fmla="*/ 2547123 h 2830137"/>
              <a:gd name="connsiteX8" fmla="*/ 0 w 13213079"/>
              <a:gd name="connsiteY8" fmla="*/ 283014 h 283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3079" h="2830137">
                <a:moveTo>
                  <a:pt x="0" y="283014"/>
                </a:moveTo>
                <a:cubicBezTo>
                  <a:pt x="0" y="126710"/>
                  <a:pt x="126710" y="0"/>
                  <a:pt x="283014" y="0"/>
                </a:cubicBezTo>
                <a:lnTo>
                  <a:pt x="12930065" y="0"/>
                </a:lnTo>
                <a:cubicBezTo>
                  <a:pt x="13086369" y="0"/>
                  <a:pt x="13213079" y="126710"/>
                  <a:pt x="13213079" y="283014"/>
                </a:cubicBezTo>
                <a:lnTo>
                  <a:pt x="13213079" y="2547123"/>
                </a:lnTo>
                <a:cubicBezTo>
                  <a:pt x="13213079" y="2703427"/>
                  <a:pt x="13086369" y="2830137"/>
                  <a:pt x="12930065" y="2830137"/>
                </a:cubicBezTo>
                <a:lnTo>
                  <a:pt x="283014" y="2830137"/>
                </a:lnTo>
                <a:cubicBezTo>
                  <a:pt x="126710" y="2830137"/>
                  <a:pt x="0" y="2703427"/>
                  <a:pt x="0" y="2547123"/>
                </a:cubicBezTo>
                <a:lnTo>
                  <a:pt x="0" y="283014"/>
                </a:lnTo>
                <a:close/>
              </a:path>
            </a:pathLst>
          </a:custGeom>
          <a:solidFill>
            <a:srgbClr val="0530AD"/>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984103"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latin typeface="IBM Plex Sans" panose="020B0503050203000203" pitchFamily="34" charset="0"/>
              </a:rPr>
              <a:t>WHAT</a:t>
            </a:r>
            <a:endParaRPr lang="en-IN" sz="3600" b="1" kern="1200" dirty="0">
              <a:latin typeface="IBM Plex Sans" panose="020B0503050203000203" pitchFamily="34" charset="0"/>
            </a:endParaRPr>
          </a:p>
          <a:p>
            <a:pPr marL="171450" lvl="1" indent="-171450" algn="l" defTabSz="800100">
              <a:lnSpc>
                <a:spcPct val="90000"/>
              </a:lnSpc>
              <a:spcBef>
                <a:spcPct val="0"/>
              </a:spcBef>
              <a:spcAft>
                <a:spcPct val="15000"/>
              </a:spcAft>
              <a:buChar char="•"/>
            </a:pPr>
            <a:r>
              <a:rPr lang="en-US" sz="1800" kern="1200" dirty="0">
                <a:latin typeface="IBM Plex Sans" panose="020B0503050203000203" pitchFamily="34" charset="0"/>
              </a:rPr>
              <a:t>Microservices is a style of architecting applications as a suite of isolated business oriented services that work together as “the application”.</a:t>
            </a:r>
            <a:endParaRPr lang="en-IN" sz="1800" kern="1200" dirty="0">
              <a:latin typeface="IBM Plex Sans" panose="020B0503050203000203" pitchFamily="34" charset="0"/>
            </a:endParaRPr>
          </a:p>
          <a:p>
            <a:pPr marL="171450" lvl="1" indent="-171450" algn="l" defTabSz="800100">
              <a:lnSpc>
                <a:spcPct val="90000"/>
              </a:lnSpc>
              <a:spcBef>
                <a:spcPct val="0"/>
              </a:spcBef>
              <a:spcAft>
                <a:spcPct val="15000"/>
              </a:spcAft>
              <a:buChar char="•"/>
            </a:pPr>
            <a:r>
              <a:rPr lang="en-IN" sz="1800" kern="1200" dirty="0">
                <a:latin typeface="IBM Plex Sans" panose="020B0503050203000203" pitchFamily="34" charset="0"/>
              </a:rPr>
              <a:t>Microservices are in contrary to ‘monoliths’ style, which clubs all services into a single application.</a:t>
            </a:r>
          </a:p>
          <a:p>
            <a:pPr marL="171450" lvl="1" indent="-171450" algn="l" defTabSz="800100">
              <a:lnSpc>
                <a:spcPct val="90000"/>
              </a:lnSpc>
              <a:spcBef>
                <a:spcPct val="0"/>
              </a:spcBef>
              <a:spcAft>
                <a:spcPct val="15000"/>
              </a:spcAft>
              <a:buChar char="•"/>
            </a:pPr>
            <a:r>
              <a:rPr lang="en-US" sz="1800" kern="1200" dirty="0">
                <a:latin typeface="IBM Plex Sans" panose="020B0503050203000203" pitchFamily="34" charset="0"/>
              </a:rPr>
              <a:t>Microservice style essentially a distributed architecture that inherits the benefits and complexities of such an architecture.</a:t>
            </a:r>
            <a:endParaRPr lang="en-IN" sz="1800" kern="1200" dirty="0">
              <a:latin typeface="IBM Plex Sans" panose="020B0503050203000203" pitchFamily="34" charset="0"/>
            </a:endParaRPr>
          </a:p>
        </p:txBody>
      </p:sp>
      <p:sp>
        <p:nvSpPr>
          <p:cNvPr id="9" name="Freeform: Shape 8">
            <a:extLst>
              <a:ext uri="{FF2B5EF4-FFF2-40B4-BE49-F238E27FC236}">
                <a16:creationId xmlns:a16="http://schemas.microsoft.com/office/drawing/2014/main" id="{616AA19F-64BE-4407-9DB8-3C9712095094}"/>
              </a:ext>
            </a:extLst>
          </p:cNvPr>
          <p:cNvSpPr/>
          <p:nvPr/>
        </p:nvSpPr>
        <p:spPr>
          <a:xfrm>
            <a:off x="457200" y="5002111"/>
            <a:ext cx="13213079" cy="2439688"/>
          </a:xfrm>
          <a:custGeom>
            <a:avLst/>
            <a:gdLst>
              <a:gd name="connsiteX0" fmla="*/ 0 w 13213079"/>
              <a:gd name="connsiteY0" fmla="*/ 243969 h 2439688"/>
              <a:gd name="connsiteX1" fmla="*/ 243969 w 13213079"/>
              <a:gd name="connsiteY1" fmla="*/ 0 h 2439688"/>
              <a:gd name="connsiteX2" fmla="*/ 12969110 w 13213079"/>
              <a:gd name="connsiteY2" fmla="*/ 0 h 2439688"/>
              <a:gd name="connsiteX3" fmla="*/ 13213079 w 13213079"/>
              <a:gd name="connsiteY3" fmla="*/ 243969 h 2439688"/>
              <a:gd name="connsiteX4" fmla="*/ 13213079 w 13213079"/>
              <a:gd name="connsiteY4" fmla="*/ 2195719 h 2439688"/>
              <a:gd name="connsiteX5" fmla="*/ 12969110 w 13213079"/>
              <a:gd name="connsiteY5" fmla="*/ 2439688 h 2439688"/>
              <a:gd name="connsiteX6" fmla="*/ 243969 w 13213079"/>
              <a:gd name="connsiteY6" fmla="*/ 2439688 h 2439688"/>
              <a:gd name="connsiteX7" fmla="*/ 0 w 13213079"/>
              <a:gd name="connsiteY7" fmla="*/ 2195719 h 2439688"/>
              <a:gd name="connsiteX8" fmla="*/ 0 w 13213079"/>
              <a:gd name="connsiteY8" fmla="*/ 243969 h 2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3079" h="2439688">
                <a:moveTo>
                  <a:pt x="0" y="243969"/>
                </a:moveTo>
                <a:cubicBezTo>
                  <a:pt x="0" y="109229"/>
                  <a:pt x="109229" y="0"/>
                  <a:pt x="243969" y="0"/>
                </a:cubicBezTo>
                <a:lnTo>
                  <a:pt x="12969110" y="0"/>
                </a:lnTo>
                <a:cubicBezTo>
                  <a:pt x="13103850" y="0"/>
                  <a:pt x="13213079" y="109229"/>
                  <a:pt x="13213079" y="243969"/>
                </a:cubicBezTo>
                <a:lnTo>
                  <a:pt x="13213079" y="2195719"/>
                </a:lnTo>
                <a:cubicBezTo>
                  <a:pt x="13213079" y="2330459"/>
                  <a:pt x="13103850" y="2439688"/>
                  <a:pt x="12969110" y="2439688"/>
                </a:cubicBezTo>
                <a:lnTo>
                  <a:pt x="243969" y="2439688"/>
                </a:lnTo>
                <a:cubicBezTo>
                  <a:pt x="109229" y="2439688"/>
                  <a:pt x="0" y="2330459"/>
                  <a:pt x="0" y="2195719"/>
                </a:cubicBezTo>
                <a:lnTo>
                  <a:pt x="0" y="243969"/>
                </a:lnTo>
                <a:close/>
              </a:path>
            </a:pathLst>
          </a:custGeom>
          <a:solidFill>
            <a:srgbClr val="054ADA"/>
          </a:solidFill>
        </p:spPr>
        <p:style>
          <a:lnRef idx="2">
            <a:schemeClr val="dk2">
              <a:shade val="80000"/>
              <a:hueOff val="0"/>
              <a:satOff val="0"/>
              <a:lumOff val="0"/>
              <a:alphaOff val="0"/>
            </a:schemeClr>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984103"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1" kern="1200" dirty="0">
                <a:latin typeface="IBM Plex Sans" panose="020B0503050203000203" pitchFamily="34" charset="0"/>
              </a:rPr>
              <a:t>WHY</a:t>
            </a:r>
            <a:endParaRPr lang="en-IN" sz="3600" b="1" kern="1200" dirty="0">
              <a:latin typeface="IBM Plex Sans" panose="020B0503050203000203" pitchFamily="34" charset="0"/>
            </a:endParaRPr>
          </a:p>
          <a:p>
            <a:pPr marL="171450" lvl="1" indent="-171450" algn="l" defTabSz="800100">
              <a:lnSpc>
                <a:spcPct val="90000"/>
              </a:lnSpc>
              <a:spcBef>
                <a:spcPct val="0"/>
              </a:spcBef>
              <a:spcAft>
                <a:spcPct val="15000"/>
              </a:spcAft>
              <a:buChar char="•"/>
            </a:pPr>
            <a:r>
              <a:rPr lang="en-US" sz="1800" kern="1200" dirty="0">
                <a:latin typeface="IBM Plex Sans" panose="020B0503050203000203" pitchFamily="34" charset="0"/>
              </a:rPr>
              <a:t>Tackling complexity of modern applications</a:t>
            </a:r>
            <a:endParaRPr lang="en-IN" sz="1800" kern="1200" dirty="0">
              <a:latin typeface="IBM Plex Sans" panose="020B0503050203000203" pitchFamily="34" charset="0"/>
            </a:endParaRPr>
          </a:p>
          <a:p>
            <a:pPr marL="171450" lvl="1" indent="-171450" algn="l" defTabSz="800100">
              <a:lnSpc>
                <a:spcPct val="90000"/>
              </a:lnSpc>
              <a:spcBef>
                <a:spcPct val="0"/>
              </a:spcBef>
              <a:spcAft>
                <a:spcPct val="15000"/>
              </a:spcAft>
              <a:buChar char="•"/>
            </a:pPr>
            <a:r>
              <a:rPr lang="en-US" sz="1800" kern="1200" dirty="0">
                <a:latin typeface="IBM Plex Sans" panose="020B0503050203000203" pitchFamily="34" charset="0"/>
              </a:rPr>
              <a:t>Running on Cloud and being Cloud Native</a:t>
            </a:r>
            <a:endParaRPr lang="en-IN" sz="1800" kern="1200" dirty="0">
              <a:latin typeface="IBM Plex Sans" panose="020B0503050203000203" pitchFamily="34" charset="0"/>
            </a:endParaRPr>
          </a:p>
          <a:p>
            <a:pPr marL="171450" lvl="1" indent="-171450" algn="l" defTabSz="800100">
              <a:lnSpc>
                <a:spcPct val="90000"/>
              </a:lnSpc>
              <a:spcBef>
                <a:spcPct val="0"/>
              </a:spcBef>
              <a:spcAft>
                <a:spcPct val="15000"/>
              </a:spcAft>
              <a:buChar char="•"/>
            </a:pPr>
            <a:r>
              <a:rPr lang="en-US" sz="1800" kern="1200" dirty="0">
                <a:latin typeface="IBM Plex Sans" panose="020B0503050203000203" pitchFamily="34" charset="0"/>
              </a:rPr>
              <a:t>Smaller feedback loop, like Agile</a:t>
            </a:r>
            <a:endParaRPr lang="en-IN" sz="1800" kern="1200" dirty="0">
              <a:latin typeface="IBM Plex Sans" panose="020B0503050203000203" pitchFamily="34" charset="0"/>
            </a:endParaRPr>
          </a:p>
          <a:p>
            <a:pPr marL="171450" lvl="1" indent="-171450" algn="l" defTabSz="800100">
              <a:lnSpc>
                <a:spcPct val="90000"/>
              </a:lnSpc>
              <a:spcBef>
                <a:spcPct val="0"/>
              </a:spcBef>
              <a:spcAft>
                <a:spcPct val="15000"/>
              </a:spcAft>
              <a:buChar char="•"/>
            </a:pPr>
            <a:r>
              <a:rPr lang="en-US" sz="1800" kern="1200" dirty="0">
                <a:latin typeface="IBM Plex Sans" panose="020B0503050203000203" pitchFamily="34" charset="0"/>
              </a:rPr>
              <a:t>Complexity of today’s operating environment</a:t>
            </a:r>
            <a:endParaRPr lang="en-IN" sz="1800" kern="1200" dirty="0">
              <a:latin typeface="IBM Plex Sans" panose="020B0503050203000203" pitchFamily="34" charset="0"/>
            </a:endParaRPr>
          </a:p>
          <a:p>
            <a:pPr marL="171450" lvl="1" indent="-171450" algn="l" defTabSz="800100">
              <a:lnSpc>
                <a:spcPct val="90000"/>
              </a:lnSpc>
              <a:spcBef>
                <a:spcPct val="0"/>
              </a:spcBef>
              <a:spcAft>
                <a:spcPct val="15000"/>
              </a:spcAft>
              <a:buChar char="•"/>
            </a:pPr>
            <a:r>
              <a:rPr lang="en-US" sz="1800" kern="1200" dirty="0">
                <a:latin typeface="IBM Plex Sans" panose="020B0503050203000203" pitchFamily="34" charset="0"/>
              </a:rPr>
              <a:t>DevOps Culture</a:t>
            </a:r>
            <a:endParaRPr lang="en-IN" sz="1800" kern="1200" dirty="0">
              <a:latin typeface="IBM Plex Sans" panose="020B0503050203000203" pitchFamily="34" charset="0"/>
            </a:endParaRPr>
          </a:p>
          <a:p>
            <a:pPr marL="228600" lvl="1" indent="-228600" algn="l" defTabSz="889000">
              <a:lnSpc>
                <a:spcPct val="90000"/>
              </a:lnSpc>
              <a:spcBef>
                <a:spcPct val="0"/>
              </a:spcBef>
              <a:spcAft>
                <a:spcPct val="15000"/>
              </a:spcAft>
              <a:buChar char="•"/>
            </a:pPr>
            <a:endParaRPr lang="en-IN" sz="2000" kern="1200" dirty="0">
              <a:latin typeface="IBM Plex Sans" panose="020B0503050203000203" pitchFamily="34" charset="0"/>
            </a:endParaRPr>
          </a:p>
        </p:txBody>
      </p:sp>
      <p:pic>
        <p:nvPicPr>
          <p:cNvPr id="12" name="Picture 11" descr="A picture containing shirt&#10;&#10;Description automatically generated">
            <a:extLst>
              <a:ext uri="{FF2B5EF4-FFF2-40B4-BE49-F238E27FC236}">
                <a16:creationId xmlns:a16="http://schemas.microsoft.com/office/drawing/2014/main" id="{C350E196-AFC0-4F0E-AE0C-EFC36175246C}"/>
              </a:ext>
            </a:extLst>
          </p:cNvPr>
          <p:cNvPicPr>
            <a:picLocks noChangeAspect="1"/>
          </p:cNvPicPr>
          <p:nvPr/>
        </p:nvPicPr>
        <p:blipFill>
          <a:blip r:embed="rId2"/>
          <a:stretch>
            <a:fillRect/>
          </a:stretch>
        </p:blipFill>
        <p:spPr>
          <a:xfrm>
            <a:off x="1129943" y="2329985"/>
            <a:ext cx="1550670" cy="2120373"/>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29ADCC48-3DCA-4858-9F5B-DEC12F33BCD4}"/>
              </a:ext>
            </a:extLst>
          </p:cNvPr>
          <p:cNvPicPr>
            <a:picLocks noChangeAspect="1"/>
          </p:cNvPicPr>
          <p:nvPr/>
        </p:nvPicPr>
        <p:blipFill>
          <a:blip r:embed="rId3"/>
          <a:stretch>
            <a:fillRect/>
          </a:stretch>
        </p:blipFill>
        <p:spPr>
          <a:xfrm>
            <a:off x="1211134" y="5305330"/>
            <a:ext cx="1388287" cy="1898332"/>
          </a:xfrm>
          <a:prstGeom prst="rect">
            <a:avLst/>
          </a:prstGeom>
        </p:spPr>
      </p:pic>
    </p:spTree>
    <p:extLst>
      <p:ext uri="{BB962C8B-B14F-4D97-AF65-F5344CB8AC3E}">
        <p14:creationId xmlns:p14="http://schemas.microsoft.com/office/powerpoint/2010/main" val="688189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55836F-13A4-4997-A915-AF163C460214}"/>
              </a:ext>
            </a:extLst>
          </p:cNvPr>
          <p:cNvSpPr>
            <a:spLocks noGrp="1"/>
          </p:cNvSpPr>
          <p:nvPr>
            <p:ph type="pic" sz="quarter" idx="10"/>
          </p:nvPr>
        </p:nvSpPr>
        <p:spPr/>
      </p:sp>
      <p:sp>
        <p:nvSpPr>
          <p:cNvPr id="3" name="Title 2">
            <a:extLst>
              <a:ext uri="{FF2B5EF4-FFF2-40B4-BE49-F238E27FC236}">
                <a16:creationId xmlns:a16="http://schemas.microsoft.com/office/drawing/2014/main" id="{C4267147-9588-44DA-B514-132EC4C77A13}"/>
              </a:ext>
            </a:extLst>
          </p:cNvPr>
          <p:cNvSpPr>
            <a:spLocks noGrp="1"/>
          </p:cNvSpPr>
          <p:nvPr>
            <p:ph type="title"/>
          </p:nvPr>
        </p:nvSpPr>
        <p:spPr/>
        <p:txBody>
          <a:bodyPr/>
          <a:lstStyle/>
          <a:p>
            <a:r>
              <a:rPr lang="en-US" dirty="0"/>
              <a:t>Driving Forces</a:t>
            </a:r>
          </a:p>
        </p:txBody>
      </p:sp>
      <p:pic>
        <p:nvPicPr>
          <p:cNvPr id="5" name="Picture 4">
            <a:extLst>
              <a:ext uri="{FF2B5EF4-FFF2-40B4-BE49-F238E27FC236}">
                <a16:creationId xmlns:a16="http://schemas.microsoft.com/office/drawing/2014/main" id="{DCC118D3-B833-4CE4-A2CC-909A4A9B97F0}"/>
              </a:ext>
            </a:extLst>
          </p:cNvPr>
          <p:cNvPicPr>
            <a:picLocks noChangeAspect="1"/>
          </p:cNvPicPr>
          <p:nvPr/>
        </p:nvPicPr>
        <p:blipFill>
          <a:blip r:embed="rId2">
            <a:biLevel thresh="50000"/>
          </a:blip>
          <a:stretch>
            <a:fillRect/>
          </a:stretch>
        </p:blipFill>
        <p:spPr>
          <a:xfrm>
            <a:off x="1600200" y="3566160"/>
            <a:ext cx="4036500" cy="3201001"/>
          </a:xfrm>
          <a:prstGeom prst="rect">
            <a:avLst/>
          </a:prstGeom>
        </p:spPr>
      </p:pic>
    </p:spTree>
    <p:extLst>
      <p:ext uri="{BB962C8B-B14F-4D97-AF65-F5344CB8AC3E}">
        <p14:creationId xmlns:p14="http://schemas.microsoft.com/office/powerpoint/2010/main" val="3400926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E6FDBD-A780-479B-B087-66D90F50C907}"/>
              </a:ext>
            </a:extLst>
          </p:cNvPr>
          <p:cNvSpPr>
            <a:spLocks noGrp="1"/>
          </p:cNvSpPr>
          <p:nvPr>
            <p:ph type="body" sz="quarter" idx="11"/>
          </p:nvPr>
        </p:nvSpPr>
        <p:spPr>
          <a:xfrm>
            <a:off x="457200" y="265176"/>
            <a:ext cx="6583680" cy="274320"/>
          </a:xfrm>
        </p:spPr>
        <p:txBody>
          <a:bodyPr/>
          <a:lstStyle/>
          <a:p>
            <a:r>
              <a:rPr lang="en-US" dirty="0"/>
              <a:t>How did We Come to Microservices?</a:t>
            </a:r>
            <a:endParaRPr lang="en-IN" dirty="0"/>
          </a:p>
        </p:txBody>
      </p:sp>
      <p:sp>
        <p:nvSpPr>
          <p:cNvPr id="5" name="Title 4">
            <a:extLst>
              <a:ext uri="{FF2B5EF4-FFF2-40B4-BE49-F238E27FC236}">
                <a16:creationId xmlns:a16="http://schemas.microsoft.com/office/drawing/2014/main" id="{7AB549EF-EBB6-4FBC-B578-859E942BE4D1}"/>
              </a:ext>
            </a:extLst>
          </p:cNvPr>
          <p:cNvSpPr>
            <a:spLocks noGrp="1"/>
          </p:cNvSpPr>
          <p:nvPr>
            <p:ph type="title"/>
          </p:nvPr>
        </p:nvSpPr>
        <p:spPr>
          <a:xfrm>
            <a:off x="457200" y="685800"/>
            <a:ext cx="13716000" cy="1143000"/>
          </a:xfrm>
        </p:spPr>
        <p:txBody>
          <a:bodyPr/>
          <a:lstStyle/>
          <a:p>
            <a:r>
              <a:rPr lang="en-US" dirty="0"/>
              <a:t>Realities of Today’s Operating Environment</a:t>
            </a:r>
          </a:p>
        </p:txBody>
      </p:sp>
      <p:graphicFrame>
        <p:nvGraphicFramePr>
          <p:cNvPr id="7" name="Table 6">
            <a:extLst>
              <a:ext uri="{FF2B5EF4-FFF2-40B4-BE49-F238E27FC236}">
                <a16:creationId xmlns:a16="http://schemas.microsoft.com/office/drawing/2014/main" id="{B718D9D8-46EE-4D9D-8076-D80BE4C25DBA}"/>
              </a:ext>
            </a:extLst>
          </p:cNvPr>
          <p:cNvGraphicFramePr>
            <a:graphicFrameLocks noGrp="1"/>
          </p:cNvGraphicFramePr>
          <p:nvPr>
            <p:extLst>
              <p:ext uri="{D42A27DB-BD31-4B8C-83A1-F6EECF244321}">
                <p14:modId xmlns:p14="http://schemas.microsoft.com/office/powerpoint/2010/main" val="1950078591"/>
              </p:ext>
            </p:extLst>
          </p:nvPr>
        </p:nvGraphicFramePr>
        <p:xfrm>
          <a:off x="457200" y="2398581"/>
          <a:ext cx="13533121" cy="4573528"/>
        </p:xfrm>
        <a:graphic>
          <a:graphicData uri="http://schemas.openxmlformats.org/drawingml/2006/table">
            <a:tbl>
              <a:tblPr firstRow="1" firstCol="1" bandRow="1">
                <a:tableStyleId>{69012ECD-51FC-41F1-AA8D-1B2483CD663E}</a:tableStyleId>
              </a:tblPr>
              <a:tblGrid>
                <a:gridCol w="4800600">
                  <a:extLst>
                    <a:ext uri="{9D8B030D-6E8A-4147-A177-3AD203B41FA5}">
                      <a16:colId xmlns:a16="http://schemas.microsoft.com/office/drawing/2014/main" val="1443023504"/>
                    </a:ext>
                  </a:extLst>
                </a:gridCol>
                <a:gridCol w="4480560">
                  <a:extLst>
                    <a:ext uri="{9D8B030D-6E8A-4147-A177-3AD203B41FA5}">
                      <a16:colId xmlns:a16="http://schemas.microsoft.com/office/drawing/2014/main" val="983487480"/>
                    </a:ext>
                  </a:extLst>
                </a:gridCol>
                <a:gridCol w="4251961">
                  <a:extLst>
                    <a:ext uri="{9D8B030D-6E8A-4147-A177-3AD203B41FA5}">
                      <a16:colId xmlns:a16="http://schemas.microsoft.com/office/drawing/2014/main" val="3833161491"/>
                    </a:ext>
                  </a:extLst>
                </a:gridCol>
              </a:tblGrid>
              <a:tr h="571691">
                <a:tc>
                  <a:txBody>
                    <a:bodyPr/>
                    <a:lstStyle/>
                    <a:p>
                      <a:pPr>
                        <a:lnSpc>
                          <a:spcPct val="107000"/>
                        </a:lnSpc>
                        <a:spcAft>
                          <a:spcPts val="0"/>
                        </a:spcAft>
                      </a:pPr>
                      <a:r>
                        <a:rPr lang="en-IN" sz="2800" spc="25" dirty="0">
                          <a:solidFill>
                            <a:schemeClr val="bg2"/>
                          </a:solidFill>
                          <a:effectLst/>
                        </a:rPr>
                        <a:t> </a:t>
                      </a:r>
                      <a:endParaRPr lang="en-IN" sz="2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51B75"/>
                    </a:solidFill>
                  </a:tcPr>
                </a:tc>
                <a:tc>
                  <a:txBody>
                    <a:bodyPr/>
                    <a:lstStyle/>
                    <a:p>
                      <a:pPr>
                        <a:lnSpc>
                          <a:spcPct val="107000"/>
                        </a:lnSpc>
                        <a:spcAft>
                          <a:spcPts val="0"/>
                        </a:spcAft>
                      </a:pPr>
                      <a:r>
                        <a:rPr lang="en-IN" sz="2800" spc="25" dirty="0">
                          <a:solidFill>
                            <a:schemeClr val="bg2"/>
                          </a:solidFill>
                          <a:effectLst/>
                        </a:rPr>
                        <a:t>Till a few years back…</a:t>
                      </a:r>
                      <a:endParaRPr lang="en-IN" sz="2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51B75"/>
                    </a:solidFill>
                  </a:tcPr>
                </a:tc>
                <a:tc>
                  <a:txBody>
                    <a:bodyPr/>
                    <a:lstStyle/>
                    <a:p>
                      <a:pPr>
                        <a:lnSpc>
                          <a:spcPct val="107000"/>
                        </a:lnSpc>
                        <a:spcAft>
                          <a:spcPts val="0"/>
                        </a:spcAft>
                      </a:pPr>
                      <a:r>
                        <a:rPr lang="en-IN" sz="2800" spc="25" dirty="0">
                          <a:solidFill>
                            <a:schemeClr val="bg2"/>
                          </a:solidFill>
                          <a:effectLst/>
                        </a:rPr>
                        <a:t>Now</a:t>
                      </a:r>
                      <a:endParaRPr lang="en-IN" sz="2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051B75"/>
                    </a:solidFill>
                  </a:tcPr>
                </a:tc>
                <a:extLst>
                  <a:ext uri="{0D108BD9-81ED-4DB2-BD59-A6C34878D82A}">
                    <a16:rowId xmlns:a16="http://schemas.microsoft.com/office/drawing/2014/main" val="2505070481"/>
                  </a:ext>
                </a:extLst>
              </a:tr>
              <a:tr h="571691">
                <a:tc>
                  <a:txBody>
                    <a:bodyPr/>
                    <a:lstStyle/>
                    <a:p>
                      <a:pPr>
                        <a:lnSpc>
                          <a:spcPct val="107000"/>
                        </a:lnSpc>
                        <a:spcAft>
                          <a:spcPts val="0"/>
                        </a:spcAft>
                      </a:pPr>
                      <a:r>
                        <a:rPr lang="en-IN" sz="2800" spc="25" dirty="0">
                          <a:effectLst/>
                        </a:rPr>
                        <a:t>Workloads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~10’s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~1000’s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92583443"/>
                  </a:ext>
                </a:extLst>
              </a:tr>
              <a:tr h="571691">
                <a:tc>
                  <a:txBody>
                    <a:bodyPr/>
                    <a:lstStyle/>
                    <a:p>
                      <a:pPr>
                        <a:lnSpc>
                          <a:spcPct val="107000"/>
                        </a:lnSpc>
                        <a:spcAft>
                          <a:spcPts val="0"/>
                        </a:spcAft>
                      </a:pPr>
                      <a:r>
                        <a:rPr lang="en-IN" sz="2800" spc="25" dirty="0">
                          <a:effectLst/>
                        </a:rPr>
                        <a:t>SLA</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Seconds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Milliseconds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9849541"/>
                  </a:ext>
                </a:extLst>
              </a:tr>
              <a:tr h="571691">
                <a:tc>
                  <a:txBody>
                    <a:bodyPr/>
                    <a:lstStyle/>
                    <a:p>
                      <a:pPr>
                        <a:lnSpc>
                          <a:spcPct val="107000"/>
                        </a:lnSpc>
                        <a:spcAft>
                          <a:spcPts val="0"/>
                        </a:spcAft>
                      </a:pPr>
                      <a:r>
                        <a:rPr lang="en-IN" sz="2800" spc="25" dirty="0">
                          <a:effectLst/>
                        </a:rPr>
                        <a:t>Maintenance downtimes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Hours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None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0029768"/>
                  </a:ext>
                </a:extLst>
              </a:tr>
              <a:tr h="571691">
                <a:tc>
                  <a:txBody>
                    <a:bodyPr/>
                    <a:lstStyle/>
                    <a:p>
                      <a:pPr>
                        <a:lnSpc>
                          <a:spcPct val="107000"/>
                        </a:lnSpc>
                        <a:spcAft>
                          <a:spcPts val="0"/>
                        </a:spcAft>
                      </a:pPr>
                      <a:r>
                        <a:rPr lang="en-IN" sz="2800" spc="25" dirty="0">
                          <a:effectLst/>
                        </a:rPr>
                        <a:t>data processing volume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GBs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PBs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1374894"/>
                  </a:ext>
                </a:extLst>
              </a:tr>
              <a:tr h="571691">
                <a:tc>
                  <a:txBody>
                    <a:bodyPr/>
                    <a:lstStyle/>
                    <a:p>
                      <a:pPr>
                        <a:lnSpc>
                          <a:spcPct val="107000"/>
                        </a:lnSpc>
                        <a:spcAft>
                          <a:spcPts val="0"/>
                        </a:spcAft>
                      </a:pPr>
                      <a:r>
                        <a:rPr lang="en-IN" sz="2800" spc="25" dirty="0">
                          <a:effectLst/>
                        </a:rPr>
                        <a:t>Nature of Data</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Mostly at Rest, Small</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Majorly in Motion, Large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3773694"/>
                  </a:ext>
                </a:extLst>
              </a:tr>
              <a:tr h="571691">
                <a:tc>
                  <a:txBody>
                    <a:bodyPr/>
                    <a:lstStyle/>
                    <a:p>
                      <a:pPr>
                        <a:lnSpc>
                          <a:spcPct val="107000"/>
                        </a:lnSpc>
                        <a:spcAft>
                          <a:spcPts val="0"/>
                        </a:spcAft>
                      </a:pPr>
                      <a:r>
                        <a:rPr lang="en-IN" sz="2800" spc="25" dirty="0">
                          <a:effectLst/>
                        </a:rPr>
                        <a:t>Connected Users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Millions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Billions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8275997"/>
                  </a:ext>
                </a:extLst>
              </a:tr>
              <a:tr h="571691">
                <a:tc>
                  <a:txBody>
                    <a:bodyPr/>
                    <a:lstStyle/>
                    <a:p>
                      <a:pPr>
                        <a:lnSpc>
                          <a:spcPct val="107000"/>
                        </a:lnSpc>
                        <a:spcAft>
                          <a:spcPts val="0"/>
                        </a:spcAft>
                      </a:pPr>
                      <a:r>
                        <a:rPr lang="en-IN" sz="2800" spc="25" dirty="0">
                          <a:effectLst/>
                        </a:rPr>
                        <a:t>Processors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Single Core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IN" sz="2800" spc="25" dirty="0">
                          <a:effectLst/>
                        </a:rPr>
                        <a:t>Multi Core</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977259"/>
                  </a:ext>
                </a:extLst>
              </a:tr>
            </a:tbl>
          </a:graphicData>
        </a:graphic>
      </p:graphicFrame>
    </p:spTree>
    <p:extLst>
      <p:ext uri="{BB962C8B-B14F-4D97-AF65-F5344CB8AC3E}">
        <p14:creationId xmlns:p14="http://schemas.microsoft.com/office/powerpoint/2010/main" val="3846906938"/>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1720</Words>
  <Application>Microsoft Office PowerPoint</Application>
  <PresentationFormat>Custom</PresentationFormat>
  <Paragraphs>221</Paragraphs>
  <Slides>22</Slides>
  <Notes>0</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22</vt:i4>
      </vt:variant>
    </vt:vector>
  </HeadingPairs>
  <TitlesOfParts>
    <vt:vector size="35" baseType="lpstr">
      <vt:lpstr>.AppleSystemUIFont</vt:lpstr>
      <vt:lpstr>Arial</vt:lpstr>
      <vt:lpstr>Arial Regular</vt:lpstr>
      <vt:lpstr>Calibri</vt:lpstr>
      <vt:lpstr>IBM Plex Sans</vt:lpstr>
      <vt:lpstr>IBM Plex Sans Regular</vt:lpstr>
      <vt:lpstr>LucidaGrande</vt:lpstr>
      <vt:lpstr>Wingdings</vt:lpstr>
      <vt:lpstr>1_COVERS</vt:lpstr>
      <vt:lpstr>2_Dark Background</vt:lpstr>
      <vt:lpstr>3_Light Background</vt:lpstr>
      <vt:lpstr>4_Color Block</vt:lpstr>
      <vt:lpstr>4_Light Background</vt:lpstr>
      <vt:lpstr>How did We Come to Microservices?  History and Driving Forces  Audience: All</vt:lpstr>
      <vt:lpstr>Introduction</vt:lpstr>
      <vt:lpstr>Agenda</vt:lpstr>
      <vt:lpstr>Objectives</vt:lpstr>
      <vt:lpstr>Topics</vt:lpstr>
      <vt:lpstr>Sneak Peek</vt:lpstr>
      <vt:lpstr>Microservices</vt:lpstr>
      <vt:lpstr>Driving Forces</vt:lpstr>
      <vt:lpstr>Realities of Today’s Operating Environment</vt:lpstr>
      <vt:lpstr>Agile + DevOps Real-time - Enabled by Cloud</vt:lpstr>
      <vt:lpstr>Cloud: Overview</vt:lpstr>
      <vt:lpstr>Cloud Model</vt:lpstr>
      <vt:lpstr>Types of Cloud</vt:lpstr>
      <vt:lpstr>Benefits of Cloud infrastructure adoption</vt:lpstr>
      <vt:lpstr>Customer expectations</vt:lpstr>
      <vt:lpstr>Agile</vt:lpstr>
      <vt:lpstr>DevOps</vt:lpstr>
      <vt:lpstr>Moving To Microservices</vt:lpstr>
      <vt:lpstr>Reasons to shift to Microservices</vt:lpstr>
      <vt:lpstr>Moving to Microservices</vt:lpstr>
      <vt:lpstr>Before staring, few words from the wise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did We Come to Microservices?  Definition, History and Driving Forces  Audience: All</dc:title>
  <dc:creator>Kapil Raina</dc:creator>
  <cp:lastModifiedBy>PRASANTH KUMARAN</cp:lastModifiedBy>
  <cp:revision>47</cp:revision>
  <dcterms:created xsi:type="dcterms:W3CDTF">2020-05-03T13:30:00Z</dcterms:created>
  <dcterms:modified xsi:type="dcterms:W3CDTF">2020-08-07T06:40:13Z</dcterms:modified>
</cp:coreProperties>
</file>